
<file path=[Content_Types].xml><?xml version="1.0" encoding="utf-8"?>
<Types xmlns="http://schemas.openxmlformats.org/package/2006/content-types">
  <Override PartName="/ppt/slideLayouts/slideLayout18.xml" ContentType="application/vnd.openxmlformats-officedocument.presentationml.slideLayout+xml"/>
  <Override PartName="/ppt/slideLayouts/slideLayout1.xml" ContentType="application/vnd.openxmlformats-officedocument.presentationml.slideLayout+xml"/>
  <Default Extension="png" ContentType="image/png"/>
  <Override PartName="/ppt/notesSlides/notesSlide5.xml" ContentType="application/vnd.openxmlformats-officedocument.presentationml.notesSlide+xml"/>
  <Default Extension="jpeg" ContentType="image/jpeg"/>
  <Default Extension="xml" ContentType="application/xml"/>
  <Default Extension="rels" ContentType="application/vnd.openxmlformats-package.relationships+xml"/>
  <Override PartName="/ppt/slideLayouts/slideLayout16.xml" ContentType="application/vnd.openxmlformats-officedocument.presentationml.slideLayout+xml"/>
  <Override PartName="/ppt/notesSlides/notesSlide3.xml" ContentType="application/vnd.openxmlformats-officedocument.presentationml.notes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Layouts/slideLayout14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slideLayouts/slideLayout17.xml" ContentType="application/vnd.openxmlformats-officedocument.presentationml.slideLayout+xml"/>
  <Override PartName="/ppt/notesSlides/notesSlide4.xml" ContentType="application/vnd.openxmlformats-officedocument.presentationml.notes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Layouts/slideLayout15.xml" ContentType="application/vnd.openxmlformats-officedocument.presentationml.slideLayout+xml"/>
  <Override PartName="/ppt/presentation.xml" ContentType="application/vnd.openxmlformats-officedocument.presentationml.presentation.main+xml"/>
  <Override PartName="/ppt/notesSlides/notesSlide2.xml" ContentType="application/vnd.openxmlformats-officedocument.presentationml.notesSlide+xml"/>
  <Override PartName="/ppt/handoutMasters/handoutMaster1.xml" ContentType="application/vnd.openxmlformats-officedocument.presentationml.handoutMaster+xml"/>
  <Override PartName="/ppt/slideLayouts/slideLayout7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3.xml" ContentType="application/vnd.openxmlformats-officedocument.them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SpecialPlsOnTitleSld="0" saveSubsetFonts="1" bookmarkIdSeed="2">
  <p:sldMasterIdLst>
    <p:sldMasterId r:id="rId1"/>
  </p:sldMasterIdLst>
  <p:notesMasterIdLst>
    <p:notesMasterId r:id="rId7"/>
  </p:notesMasterIdLst>
  <p:handoutMasterIdLst>
    <p:handoutMasterId r:id="rId8"/>
  </p:handoutMasterIdLst>
  <p:sldIdLst>
    <p:sldId id="1470" r:id="rId2"/>
    <p:sldId id="3461" r:id="rId3"/>
    <p:sldId id="3458" r:id="rId4"/>
    <p:sldId id="3462" r:id="rId5"/>
    <p:sldId id="3410" r:id="rId6"/>
  </p:sldIdLst>
  <p:sldSz cx="9144000" cy="6858000" type="screen4x3"/>
  <p:notesSz cx="6805613" cy="9939338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900" kern="1200">
        <a:solidFill>
          <a:schemeClr val="tx1"/>
        </a:solidFill>
        <a:latin typeface="Bradley Hand ITC" pitchFamily="66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sz="900" kern="1200">
        <a:solidFill>
          <a:schemeClr val="tx1"/>
        </a:solidFill>
        <a:latin typeface="Bradley Hand ITC" pitchFamily="66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sz="900" kern="1200">
        <a:solidFill>
          <a:schemeClr val="tx1"/>
        </a:solidFill>
        <a:latin typeface="Bradley Hand ITC" pitchFamily="66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sz="900" kern="1200">
        <a:solidFill>
          <a:schemeClr val="tx1"/>
        </a:solidFill>
        <a:latin typeface="Bradley Hand ITC" pitchFamily="66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sz="900" kern="1200">
        <a:solidFill>
          <a:schemeClr val="tx1"/>
        </a:solidFill>
        <a:latin typeface="Bradley Hand ITC" pitchFamily="66" charset="0"/>
        <a:ea typeface="+mn-ea"/>
        <a:cs typeface="Arial" charset="0"/>
      </a:defRPr>
    </a:lvl5pPr>
    <a:lvl6pPr marL="2286000" algn="l" defTabSz="914400" rtl="0" eaLnBrk="1" latinLnBrk="0" hangingPunct="1">
      <a:defRPr sz="900" kern="1200">
        <a:solidFill>
          <a:schemeClr val="tx1"/>
        </a:solidFill>
        <a:latin typeface="Bradley Hand ITC" pitchFamily="66" charset="0"/>
        <a:ea typeface="+mn-ea"/>
        <a:cs typeface="Arial" charset="0"/>
      </a:defRPr>
    </a:lvl6pPr>
    <a:lvl7pPr marL="2743200" algn="l" defTabSz="914400" rtl="0" eaLnBrk="1" latinLnBrk="0" hangingPunct="1">
      <a:defRPr sz="900" kern="1200">
        <a:solidFill>
          <a:schemeClr val="tx1"/>
        </a:solidFill>
        <a:latin typeface="Bradley Hand ITC" pitchFamily="66" charset="0"/>
        <a:ea typeface="+mn-ea"/>
        <a:cs typeface="Arial" charset="0"/>
      </a:defRPr>
    </a:lvl7pPr>
    <a:lvl8pPr marL="3200400" algn="l" defTabSz="914400" rtl="0" eaLnBrk="1" latinLnBrk="0" hangingPunct="1">
      <a:defRPr sz="900" kern="1200">
        <a:solidFill>
          <a:schemeClr val="tx1"/>
        </a:solidFill>
        <a:latin typeface="Bradley Hand ITC" pitchFamily="66" charset="0"/>
        <a:ea typeface="+mn-ea"/>
        <a:cs typeface="Arial" charset="0"/>
      </a:defRPr>
    </a:lvl8pPr>
    <a:lvl9pPr marL="3657600" algn="l" defTabSz="914400" rtl="0" eaLnBrk="1" latinLnBrk="0" hangingPunct="1">
      <a:defRPr sz="900" kern="1200">
        <a:solidFill>
          <a:schemeClr val="tx1"/>
        </a:solidFill>
        <a:latin typeface="Bradley Hand ITC" pitchFamily="66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>
          <a:srgbClr val="FF0000"/>
        </p14:laserClr>
      </p:ext>
      <p:ext uri="{2FDB2607-1784-4EEB-B798-7EB5836EED8A}">
        <p14:showMediaCtrls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"/>
      </p:ext>
    </p:extLst>
  </p:showPr>
  <p:clrMru>
    <a:srgbClr val="0000CC"/>
    <a:srgbClr val="0000FF"/>
    <a:srgbClr val="006600"/>
    <a:srgbClr val="FFCC66"/>
    <a:srgbClr val="FCFEA0"/>
    <a:srgbClr val="FF6600"/>
    <a:srgbClr val="FF9933"/>
    <a:srgbClr val="FFFF00"/>
    <a:srgbClr val="0066FF"/>
    <a:srgbClr val="9999FF"/>
  </p:clrMru>
  <p:extLst>
    <p:ext uri="{E76CE94A-603C-4142-B9EB-6D1370010A27}">
      <p14:discardImageEditData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0"/>
    </p:ext>
    <p:ext uri="{D31A062A-798A-4329-ABDD-BBA856620510}">
      <p14:defaultImageDpi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6E25E649-3F16-4E02-A733-19D2CDBF48F0}" styleName="Medium Style 3 - Accent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4C1A8A3-306A-4EB7-A6B1-4F7E0EB9C5D6}" styleName="Medium Style 3 - Accent 5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1852" autoAdjust="0"/>
    <p:restoredTop sz="98667" autoAdjust="0"/>
  </p:normalViewPr>
  <p:slideViewPr>
    <p:cSldViewPr>
      <p:cViewPr>
        <p:scale>
          <a:sx n="100" d="100"/>
          <a:sy n="100" d="100"/>
        </p:scale>
        <p:origin x="-88" y="-6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792" y="1944"/>
      </p:cViewPr>
      <p:guideLst>
        <p:guide orient="horz" pos="3131"/>
        <p:guide pos="2146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viewProps" Target="viewProps.xml"/><Relationship Id="rId12" Type="http://schemas.openxmlformats.org/officeDocument/2006/relationships/theme" Target="theme/theme1.xml"/><Relationship Id="rId13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notesMaster" Target="notesMasters/notesMaster1.xml"/><Relationship Id="rId8" Type="http://schemas.openxmlformats.org/officeDocument/2006/relationships/handoutMaster" Target="handoutMasters/handoutMaster1.xml"/><Relationship Id="rId9" Type="http://schemas.openxmlformats.org/officeDocument/2006/relationships/printerSettings" Target="printerSettings/printerSettings1.bin"/><Relationship Id="rId10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" y="4"/>
            <a:ext cx="2950475" cy="500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819" tIns="47909" rIns="95819" bIns="47909" numCol="1" anchor="t" anchorCtr="0" compatLnSpc="1">
            <a:prstTxWarp prst="textNoShape">
              <a:avLst/>
            </a:prstTxWarp>
          </a:bodyPr>
          <a:lstStyle>
            <a:lvl1pPr algn="l" defTabSz="961443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246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5139" y="4"/>
            <a:ext cx="2950474" cy="500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819" tIns="47909" rIns="95819" bIns="47909" numCol="1" anchor="t" anchorCtr="0" compatLnSpc="1">
            <a:prstTxWarp prst="textNoShape">
              <a:avLst/>
            </a:prstTxWarp>
          </a:bodyPr>
          <a:lstStyle>
            <a:lvl1pPr algn="r" defTabSz="961443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246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3" y="9439280"/>
            <a:ext cx="2950475" cy="500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819" tIns="47909" rIns="95819" bIns="47909" numCol="1" anchor="b" anchorCtr="0" compatLnSpc="1">
            <a:prstTxWarp prst="textNoShape">
              <a:avLst/>
            </a:prstTxWarp>
          </a:bodyPr>
          <a:lstStyle>
            <a:lvl1pPr algn="l" defTabSz="961443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246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5139" y="9439280"/>
            <a:ext cx="2950474" cy="500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819" tIns="47909" rIns="95819" bIns="47909" numCol="1" anchor="b" anchorCtr="0" compatLnSpc="1">
            <a:prstTxWarp prst="textNoShape">
              <a:avLst/>
            </a:prstTxWarp>
          </a:bodyPr>
          <a:lstStyle>
            <a:lvl1pPr algn="r" defTabSz="961443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CA42578A-1F6D-4F4D-B015-1D3B32C14BD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77747768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3" y="4"/>
            <a:ext cx="2950475" cy="500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819" tIns="47909" rIns="95819" bIns="47909" numCol="1" anchor="t" anchorCtr="0" compatLnSpc="1">
            <a:prstTxWarp prst="textNoShape">
              <a:avLst/>
            </a:prstTxWarp>
          </a:bodyPr>
          <a:lstStyle>
            <a:lvl1pPr algn="l" defTabSz="961443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5139" y="4"/>
            <a:ext cx="2948888" cy="500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819" tIns="47909" rIns="95819" bIns="47909" numCol="1" anchor="t" anchorCtr="0" compatLnSpc="1">
            <a:prstTxWarp prst="textNoShape">
              <a:avLst/>
            </a:prstTxWarp>
          </a:bodyPr>
          <a:lstStyle>
            <a:lvl1pPr algn="r" defTabSz="961443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76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36625" y="747713"/>
            <a:ext cx="4962525" cy="372268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4055" y="4719643"/>
            <a:ext cx="5437508" cy="4471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819" tIns="47909" rIns="95819" bIns="4790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3" y="9439280"/>
            <a:ext cx="2950475" cy="49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819" tIns="47909" rIns="95819" bIns="47909" numCol="1" anchor="b" anchorCtr="0" compatLnSpc="1">
            <a:prstTxWarp prst="textNoShape">
              <a:avLst/>
            </a:prstTxWarp>
          </a:bodyPr>
          <a:lstStyle>
            <a:lvl1pPr algn="l" defTabSz="961443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5139" y="9439280"/>
            <a:ext cx="2948888" cy="498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819" tIns="47909" rIns="95819" bIns="47909" numCol="1" anchor="b" anchorCtr="0" compatLnSpc="1">
            <a:prstTxWarp prst="textNoShape">
              <a:avLst/>
            </a:prstTxWarp>
          </a:bodyPr>
          <a:lstStyle>
            <a:lvl1pPr algn="r" defTabSz="961443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9163BC3F-FFDE-412E-B511-422A05B5BF0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57864492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31863" y="747713"/>
            <a:ext cx="4965700" cy="3725862"/>
          </a:xfrm>
          <a:ln/>
        </p:spPr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06254" y="4719643"/>
            <a:ext cx="4993110" cy="4471987"/>
          </a:xfrm>
          <a:noFill/>
          <a:ln/>
        </p:spPr>
        <p:txBody>
          <a:bodyPr lIns="95913" tIns="47964" rIns="95913" bIns="47964"/>
          <a:lstStyle/>
          <a:p>
            <a:pPr eaLnBrk="1" hangingPunct="1"/>
            <a:endParaRPr lang="id-ID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9163BC3F-FFDE-412E-B511-422A05B5BF0F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9163BC3F-FFDE-412E-B511-422A05B5BF0F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9163BC3F-FFDE-412E-B511-422A05B5BF0F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9163BC3F-FFDE-412E-B511-422A05B5BF0F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jpe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7"/>
          <p:cNvSpPr>
            <a:spLocks noChangeArrowheads="1"/>
          </p:cNvSpPr>
          <p:nvPr/>
        </p:nvSpPr>
        <p:spPr bwMode="auto">
          <a:xfrm>
            <a:off x="0" y="1371600"/>
            <a:ext cx="533400" cy="5486400"/>
          </a:xfrm>
          <a:prstGeom prst="rect">
            <a:avLst/>
          </a:prstGeom>
          <a:solidFill>
            <a:srgbClr val="00438C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Gill Sans MT" pitchFamily="34" charset="0"/>
              <a:cs typeface="+mn-cs"/>
            </a:endParaRPr>
          </a:p>
        </p:txBody>
      </p:sp>
      <p:sp>
        <p:nvSpPr>
          <p:cNvPr id="5" name="Rectangle 8"/>
          <p:cNvSpPr>
            <a:spLocks noChangeArrowheads="1"/>
          </p:cNvSpPr>
          <p:nvPr/>
        </p:nvSpPr>
        <p:spPr bwMode="auto">
          <a:xfrm>
            <a:off x="0" y="-17463"/>
            <a:ext cx="533400" cy="1389063"/>
          </a:xfrm>
          <a:prstGeom prst="rect">
            <a:avLst/>
          </a:prstGeom>
          <a:solidFill>
            <a:srgbClr val="9E2F3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Gill Sans MT" pitchFamily="34" charset="0"/>
              <a:cs typeface="+mn-cs"/>
            </a:endParaRPr>
          </a:p>
        </p:txBody>
      </p:sp>
      <p:pic>
        <p:nvPicPr>
          <p:cNvPr id="6" name="Picture 10" descr="logo-horison-pantone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09600" y="228600"/>
            <a:ext cx="5181600" cy="9255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Line 16"/>
          <p:cNvSpPr>
            <a:spLocks noChangeShapeType="1"/>
          </p:cNvSpPr>
          <p:nvPr/>
        </p:nvSpPr>
        <p:spPr bwMode="auto">
          <a:xfrm flipH="1">
            <a:off x="8593138" y="1371600"/>
            <a:ext cx="7937" cy="5486400"/>
          </a:xfrm>
          <a:prstGeom prst="line">
            <a:avLst/>
          </a:prstGeom>
          <a:noFill/>
          <a:ln w="28575">
            <a:solidFill>
              <a:schemeClr val="bg1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en-US">
              <a:latin typeface="Gill Sans MT" pitchFamily="34" charset="0"/>
              <a:cs typeface="+mn-cs"/>
            </a:endParaRPr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0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9592607D-2406-4F42-9AC5-E63128BA6D09}" type="datetime1">
              <a:rPr lang="en-US"/>
              <a:pPr>
                <a:defRPr/>
              </a:pPr>
              <a:t>12/7/12</a:t>
            </a:fld>
            <a:endParaRPr lang="en-US"/>
          </a:p>
        </p:txBody>
      </p:sp>
      <p:sp>
        <p:nvSpPr>
          <p:cNvPr id="9" name="Rectangle 5"/>
          <p:cNvSpPr>
            <a:spLocks noGrp="1" noChangeArrowheads="1"/>
          </p:cNvSpPr>
          <p:nvPr>
            <p:ph type="ftr" sz="quarter" idx="11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ln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708909-7945-47BB-8DF4-12748EC5602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24650" y="0"/>
            <a:ext cx="2190750" cy="6477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2400" y="0"/>
            <a:ext cx="6419850" cy="64770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41E310B-69C6-4C8B-9EBD-F778C66953F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199438" cy="381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52400" y="533400"/>
            <a:ext cx="4305300" cy="5943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10100" y="533400"/>
            <a:ext cx="4305300" cy="5943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634AB7C-0794-4035-A14D-5351EC9EA97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199438" cy="381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152400" y="533400"/>
            <a:ext cx="8763000" cy="5943600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D16E2A-3440-4671-AFBD-6D6F6FA732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152400" y="0"/>
            <a:ext cx="8763000" cy="64770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1714F11-0A5B-4FF7-A42D-46A87A0704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AndTwoObj" preserve="1">
  <p:cSld name="Title, Tex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199438" cy="381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152400" y="533400"/>
            <a:ext cx="4305300" cy="5943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10100" y="533400"/>
            <a:ext cx="4305300" cy="2895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10100" y="3581400"/>
            <a:ext cx="4305300" cy="2895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572F1F3-8D7E-4CD4-B75E-16D8D27CB51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199438" cy="381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2400" y="533400"/>
            <a:ext cx="4305300" cy="5943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4610100" y="533400"/>
            <a:ext cx="4305300" cy="2895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Content Placeholder 4"/>
          <p:cNvSpPr>
            <a:spLocks noGrp="1"/>
          </p:cNvSpPr>
          <p:nvPr>
            <p:ph sz="quarter" idx="3"/>
          </p:nvPr>
        </p:nvSpPr>
        <p:spPr>
          <a:xfrm>
            <a:off x="4610100" y="3581400"/>
            <a:ext cx="4305300" cy="28956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EA5A57-0BB6-4F1E-878F-2ACEC60714C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dgm" preserve="1">
  <p:cSld name="Title and Diagram or Organization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2400" y="0"/>
            <a:ext cx="8199438" cy="381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martArt Placeholder 2"/>
          <p:cNvSpPr>
            <a:spLocks noGrp="1"/>
          </p:cNvSpPr>
          <p:nvPr>
            <p:ph type="dgm" idx="1"/>
          </p:nvPr>
        </p:nvSpPr>
        <p:spPr>
          <a:xfrm>
            <a:off x="152400" y="533400"/>
            <a:ext cx="8763000" cy="59436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8517E8-6BE7-4D79-ACED-398F1E20AE0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1D015F-7822-441B-A9FB-C5C5813005E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38B4DB0-F2EB-4DC7-A1B7-A5FAF00D5F2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E60392-32E5-4B2C-B98B-38B1D96899B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2400" y="533400"/>
            <a:ext cx="4305300" cy="5943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10100" y="533400"/>
            <a:ext cx="4305300" cy="59436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04CF30-396B-4E27-AD1E-9A4DAA2D0C5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41C498-6516-4016-AE70-A7A2CFE8F6D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B88ADD0-0DB4-4271-97C5-98C7F1744AA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92BEF6B-3BFC-4455-9F4C-654C0D1E78A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590007-844B-4C30-AB54-1EBB0B0C170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BA58EA4-2831-4589-A456-CBC47ABAD02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  <p:transition>
    <p:pull dir="ld"/>
  </p:transition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image" Target="../media/image1.jpeg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2" name="Rectangle 8"/>
          <p:cNvSpPr>
            <a:spLocks noChangeArrowheads="1"/>
          </p:cNvSpPr>
          <p:nvPr/>
        </p:nvSpPr>
        <p:spPr bwMode="auto">
          <a:xfrm>
            <a:off x="8610600" y="0"/>
            <a:ext cx="533400" cy="457200"/>
          </a:xfrm>
          <a:prstGeom prst="rect">
            <a:avLst/>
          </a:prstGeom>
          <a:solidFill>
            <a:srgbClr val="9E2F37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Gill Sans MT" pitchFamily="34" charset="0"/>
              <a:cs typeface="+mn-cs"/>
            </a:endParaRPr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0" y="0"/>
            <a:ext cx="8610600" cy="457200"/>
          </a:xfrm>
          <a:prstGeom prst="rect">
            <a:avLst/>
          </a:prstGeom>
          <a:solidFill>
            <a:srgbClr val="00438C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>
              <a:defRPr/>
            </a:pPr>
            <a:endParaRPr lang="en-US">
              <a:latin typeface="Gill Sans MT" pitchFamily="34" charset="0"/>
              <a:cs typeface="+mn-cs"/>
            </a:endParaRPr>
          </a:p>
        </p:txBody>
      </p:sp>
      <p:sp>
        <p:nvSpPr>
          <p:cNvPr id="102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199438" cy="381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152400" y="533400"/>
            <a:ext cx="8763000" cy="5943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640763" y="76200"/>
            <a:ext cx="427037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b="1">
                <a:solidFill>
                  <a:schemeClr val="bg1"/>
                </a:solidFill>
                <a:latin typeface="Gill Sans MT" pitchFamily="34" charset="0"/>
                <a:cs typeface="+mn-cs"/>
              </a:defRPr>
            </a:lvl1pPr>
          </a:lstStyle>
          <a:p>
            <a:pPr>
              <a:defRPr/>
            </a:pPr>
            <a:fld id="{F9EA24BA-B5A4-4B4B-BAC1-702E8C245BF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pic>
        <p:nvPicPr>
          <p:cNvPr id="2" name="Picture 11" descr="logo-horison-pantone"/>
          <p:cNvPicPr>
            <a:picLocks noChangeAspect="1" noChangeArrowheads="1"/>
          </p:cNvPicPr>
          <p:nvPr/>
        </p:nvPicPr>
        <p:blipFill>
          <a:blip r:embed="rId20" cstate="print"/>
          <a:srcRect/>
          <a:stretch>
            <a:fillRect/>
          </a:stretch>
        </p:blipFill>
        <p:spPr bwMode="auto">
          <a:xfrm>
            <a:off x="79375" y="6453188"/>
            <a:ext cx="1881188" cy="334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6" name="Text Box 12"/>
          <p:cNvSpPr txBox="1">
            <a:spLocks noChangeArrowheads="1"/>
          </p:cNvSpPr>
          <p:nvPr/>
        </p:nvSpPr>
        <p:spPr bwMode="auto">
          <a:xfrm>
            <a:off x="5487988" y="6473825"/>
            <a:ext cx="3094037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50000"/>
              </a:spcBef>
              <a:defRPr/>
            </a:pPr>
            <a:endParaRPr lang="en-GB" sz="1400" b="1" i="1">
              <a:solidFill>
                <a:srgbClr val="9E2F37"/>
              </a:solidFill>
              <a:latin typeface="Dotum" pitchFamily="34" charset="-127"/>
              <a:cs typeface="+mn-cs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r:id="rId1"/>
    <p:sldLayoutId r:id="rId2"/>
    <p:sldLayoutId r:id="rId3"/>
    <p:sldLayoutId r:id="rId4"/>
    <p:sldLayoutId r:id="rId5"/>
    <p:sldLayoutId r:id="rId6"/>
    <p:sldLayoutId r:id="rId7"/>
    <p:sldLayoutId r:id="rId8"/>
    <p:sldLayoutId r:id="rId9"/>
    <p:sldLayoutId r:id="rId10"/>
    <p:sldLayoutId r:id="rId11"/>
    <p:sldLayoutId r:id="rId12"/>
    <p:sldLayoutId r:id="rId13"/>
    <p:sldLayoutId r:id="rId14"/>
    <p:sldLayoutId r:id="rId15"/>
    <p:sldLayoutId r:id="rId16"/>
    <p:sldLayoutId r:id="rId17"/>
    <p:sldLayoutId r:id="rId18"/>
  </p:sldLayoutIdLst>
  <p:transition>
    <p:pull dir="ld"/>
  </p:transition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Gill Sans MT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Gill Sans MT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Gill Sans MT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Gill Sans MT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Gill Sans MT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Gill Sans MT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Gill Sans MT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800">
          <a:solidFill>
            <a:schemeClr val="bg1"/>
          </a:solidFill>
          <a:latin typeface="Gill Sans MT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Relationship Id="rId3" Type="http://schemas.openxmlformats.org/officeDocument/2006/relationships/hyperlink" Target="mailto:halamsyah@bi.go.id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9"/>
          <p:cNvSpPr>
            <a:spLocks noChangeArrowheads="1"/>
          </p:cNvSpPr>
          <p:nvPr/>
        </p:nvSpPr>
        <p:spPr bwMode="auto">
          <a:xfrm>
            <a:off x="698679" y="5791200"/>
            <a:ext cx="8229600" cy="838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defRPr/>
            </a:pPr>
            <a:r>
              <a:rPr lang="en-US" sz="22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</a:rPr>
              <a:t>I</a:t>
            </a:r>
            <a:r>
              <a:rPr lang="id-ID" sz="22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</a:rPr>
              <a:t>nternational Seminar on Financial Stability</a:t>
            </a:r>
          </a:p>
          <a:p>
            <a:pPr algn="ctr">
              <a:defRPr/>
            </a:pPr>
            <a:r>
              <a:rPr lang="id-ID" sz="20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</a:rPr>
              <a:t>Bali,</a:t>
            </a:r>
            <a:r>
              <a:rPr lang="en-US" sz="20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</a:rPr>
              <a:t>  </a:t>
            </a:r>
            <a:r>
              <a:rPr lang="id-ID" sz="20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</a:rPr>
              <a:t>6-7 December 20</a:t>
            </a:r>
            <a:r>
              <a:rPr lang="en-US" sz="20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</a:rPr>
              <a:t>12</a:t>
            </a:r>
            <a:endParaRPr lang="en-US" sz="2000" dirty="0"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Rounded MT Bold" pitchFamily="34" charset="0"/>
            </a:endParaRPr>
          </a:p>
        </p:txBody>
      </p:sp>
      <p:cxnSp>
        <p:nvCxnSpPr>
          <p:cNvPr id="9" name="Straight Connector 8"/>
          <p:cNvCxnSpPr/>
          <p:nvPr/>
        </p:nvCxnSpPr>
        <p:spPr bwMode="auto">
          <a:xfrm>
            <a:off x="774700" y="5727700"/>
            <a:ext cx="8153400" cy="1588"/>
          </a:xfrm>
          <a:prstGeom prst="line">
            <a:avLst/>
          </a:prstGeom>
          <a:ln w="63500" cmpd="thinThick">
            <a:solidFill>
              <a:srgbClr val="C00000">
                <a:alpha val="83000"/>
              </a:srgbClr>
            </a:solidFill>
            <a:headEnd type="none" w="med" len="med"/>
            <a:tailEnd type="none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8" name="Rectangle 7"/>
          <p:cNvSpPr/>
          <p:nvPr/>
        </p:nvSpPr>
        <p:spPr bwMode="auto">
          <a:xfrm>
            <a:off x="533400" y="-9525"/>
            <a:ext cx="8610599" cy="1371600"/>
          </a:xfrm>
          <a:prstGeom prst="rect">
            <a:avLst/>
          </a:prstGeom>
          <a:solidFill>
            <a:schemeClr val="bg1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9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Gill Sans MT" pitchFamily="34" charset="0"/>
            </a:endParaRPr>
          </a:p>
        </p:txBody>
      </p:sp>
      <p:sp>
        <p:nvSpPr>
          <p:cNvPr id="13" name="Rectangle 15"/>
          <p:cNvSpPr>
            <a:spLocks noChangeArrowheads="1"/>
          </p:cNvSpPr>
          <p:nvPr/>
        </p:nvSpPr>
        <p:spPr bwMode="auto">
          <a:xfrm>
            <a:off x="533400" y="2971800"/>
            <a:ext cx="8458200" cy="1243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ct val="110000"/>
              </a:lnSpc>
              <a:spcAft>
                <a:spcPts val="0"/>
              </a:spcAft>
            </a:pPr>
            <a:r>
              <a:rPr lang="id-ID" sz="32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  <a:ea typeface="Iskoola Pota" pitchFamily="18" charset="0"/>
                <a:cs typeface="Iskoola Pota" pitchFamily="18" charset="0"/>
              </a:rPr>
              <a:t>Promoting </a:t>
            </a:r>
            <a:r>
              <a:rPr lang="en-US" sz="32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  <a:ea typeface="Iskoola Pota" pitchFamily="18" charset="0"/>
                <a:cs typeface="Iskoola Pota" pitchFamily="18" charset="0"/>
              </a:rPr>
              <a:t>Financial </a:t>
            </a:r>
            <a:r>
              <a:rPr lang="id-ID" sz="32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  <a:ea typeface="Iskoola Pota" pitchFamily="18" charset="0"/>
                <a:cs typeface="Iskoola Pota" pitchFamily="18" charset="0"/>
              </a:rPr>
              <a:t>System </a:t>
            </a:r>
            <a:r>
              <a:rPr lang="en-US" sz="32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  <a:ea typeface="Iskoola Pota" pitchFamily="18" charset="0"/>
                <a:cs typeface="Iskoola Pota" pitchFamily="18" charset="0"/>
              </a:rPr>
              <a:t>Stability</a:t>
            </a:r>
            <a:r>
              <a:rPr lang="id-ID" sz="3200" b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  <a:ea typeface="Iskoola Pota" pitchFamily="18" charset="0"/>
                <a:cs typeface="Iskoola Pota" pitchFamily="18" charset="0"/>
              </a:rPr>
              <a:t>:</a:t>
            </a:r>
            <a:endParaRPr lang="en-US" sz="3200" b="1" dirty="0" smtClean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Rounded MT Bold" pitchFamily="34" charset="0"/>
              <a:ea typeface="Iskoola Pota" pitchFamily="18" charset="0"/>
              <a:cs typeface="Iskoola Pota" pitchFamily="18" charset="0"/>
            </a:endParaRPr>
          </a:p>
          <a:p>
            <a:pPr algn="ctr">
              <a:lnSpc>
                <a:spcPct val="110000"/>
              </a:lnSpc>
              <a:spcAft>
                <a:spcPts val="1200"/>
              </a:spcAft>
            </a:pPr>
            <a:r>
              <a:rPr lang="id-ID" sz="3600" i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ea typeface="Iskoola Pota" pitchFamily="18" charset="0"/>
                <a:cs typeface="Arial" pitchFamily="34" charset="0"/>
              </a:rPr>
              <a:t>Indonesia Solution</a:t>
            </a:r>
            <a:r>
              <a:rPr lang="en-US" sz="3600" i="1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ea typeface="Iskoola Pota" pitchFamily="18" charset="0"/>
                <a:cs typeface="Arial" pitchFamily="34" charset="0"/>
              </a:rPr>
              <a:t>?</a:t>
            </a:r>
            <a:endParaRPr lang="en-US" sz="3600" i="1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ea typeface="Iskoola Pota" pitchFamily="18" charset="0"/>
              <a:cs typeface="Arial" pitchFamily="34" charset="0"/>
            </a:endParaRPr>
          </a:p>
        </p:txBody>
      </p:sp>
      <p:sp>
        <p:nvSpPr>
          <p:cNvPr id="12" name="Rectangle 11"/>
          <p:cNvSpPr/>
          <p:nvPr/>
        </p:nvSpPr>
        <p:spPr bwMode="auto">
          <a:xfrm>
            <a:off x="622300" y="593755"/>
            <a:ext cx="8382000" cy="492443"/>
          </a:xfrm>
          <a:prstGeom prst="rect">
            <a:avLst/>
          </a:prstGeom>
          <a:solidFill>
            <a:schemeClr val="accent1">
              <a:lumMod val="5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>
              <a:defRPr/>
            </a:pPr>
            <a:r>
              <a:rPr lang="id-ID" sz="26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mbria" pitchFamily="18" charset="0"/>
                <a:cs typeface="Arial" pitchFamily="34" charset="0"/>
              </a:rPr>
              <a:t>Wrap </a:t>
            </a:r>
            <a:r>
              <a:rPr lang="id-ID" sz="2600" b="1" i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mbria" pitchFamily="18" charset="0"/>
                <a:cs typeface="Arial" pitchFamily="34" charset="0"/>
              </a:rPr>
              <a:t>up Discussion: The Way Forward</a:t>
            </a:r>
            <a:endParaRPr lang="id-ID" sz="2600" b="1" i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ambria" pitchFamily="18" charset="0"/>
              <a:cs typeface="Arial" pitchFamily="34" charset="0"/>
            </a:endParaRPr>
          </a:p>
        </p:txBody>
      </p:sp>
      <p:sp>
        <p:nvSpPr>
          <p:cNvPr id="16" name="Rectangle 9"/>
          <p:cNvSpPr>
            <a:spLocks noChangeArrowheads="1"/>
          </p:cNvSpPr>
          <p:nvPr/>
        </p:nvSpPr>
        <p:spPr bwMode="auto">
          <a:xfrm>
            <a:off x="685800" y="4648200"/>
            <a:ext cx="8229600" cy="91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>
              <a:spcAft>
                <a:spcPts val="600"/>
              </a:spcAft>
              <a:defRPr/>
            </a:pPr>
            <a:r>
              <a:rPr lang="id-ID" sz="2000" dirty="0" smtClean="0">
                <a:solidFill>
                  <a:srgbClr val="0000FF"/>
                </a:solidFill>
                <a:latin typeface="Arial" pitchFamily="34" charset="0"/>
                <a:cs typeface="Arial" pitchFamily="34" charset="0"/>
              </a:rPr>
              <a:t>Dr. </a:t>
            </a:r>
            <a:r>
              <a:rPr lang="en-US" sz="2000" dirty="0" err="1" smtClean="0">
                <a:solidFill>
                  <a:srgbClr val="0000FF"/>
                </a:solidFill>
                <a:latin typeface="Arial" pitchFamily="34" charset="0"/>
                <a:cs typeface="Arial" pitchFamily="34" charset="0"/>
              </a:rPr>
              <a:t>Halim</a:t>
            </a:r>
            <a:r>
              <a:rPr lang="en-US" sz="2000" dirty="0" smtClean="0">
                <a:solidFill>
                  <a:srgbClr val="0000FF"/>
                </a:solidFill>
                <a:latin typeface="Arial" pitchFamily="34" charset="0"/>
                <a:cs typeface="Arial" pitchFamily="34" charset="0"/>
              </a:rPr>
              <a:t> </a:t>
            </a:r>
            <a:r>
              <a:rPr lang="en-US" sz="2000" dirty="0" err="1" smtClean="0">
                <a:solidFill>
                  <a:srgbClr val="0000FF"/>
                </a:solidFill>
                <a:latin typeface="Arial" pitchFamily="34" charset="0"/>
                <a:cs typeface="Arial" pitchFamily="34" charset="0"/>
              </a:rPr>
              <a:t>Alamsyah</a:t>
            </a:r>
            <a:r>
              <a:rPr lang="en-US" sz="2000" dirty="0" smtClean="0">
                <a:solidFill>
                  <a:srgbClr val="0000FF"/>
                </a:solidFill>
                <a:latin typeface="Arial" pitchFamily="34" charset="0"/>
                <a:cs typeface="Arial" pitchFamily="34" charset="0"/>
              </a:rPr>
              <a:t> </a:t>
            </a:r>
            <a:endParaRPr lang="id-ID" sz="2000" dirty="0" smtClean="0">
              <a:solidFill>
                <a:srgbClr val="0000FF"/>
              </a:solidFill>
              <a:latin typeface="Arial" pitchFamily="34" charset="0"/>
              <a:cs typeface="Arial" pitchFamily="34" charset="0"/>
            </a:endParaRPr>
          </a:p>
          <a:p>
            <a:pPr algn="ctr">
              <a:defRPr/>
            </a:pPr>
            <a:r>
              <a:rPr lang="en-US" sz="2000" dirty="0" smtClean="0">
                <a:solidFill>
                  <a:srgbClr val="0000FF"/>
                </a:solidFill>
                <a:latin typeface="Arial" pitchFamily="34" charset="0"/>
                <a:cs typeface="Arial" pitchFamily="34" charset="0"/>
              </a:rPr>
              <a:t>Deputy Governor of Bank Indonesia</a:t>
            </a:r>
            <a:endParaRPr lang="id-ID" sz="2000" dirty="0" smtClean="0">
              <a:solidFill>
                <a:srgbClr val="0000FF"/>
              </a:solidFill>
              <a:latin typeface="Arial" pitchFamily="34" charset="0"/>
              <a:cs typeface="Arial" pitchFamily="34" charset="0"/>
            </a:endParaRPr>
          </a:p>
        </p:txBody>
      </p:sp>
      <p:pic>
        <p:nvPicPr>
          <p:cNvPr id="14" name="Picture 6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595086" y="1204686"/>
            <a:ext cx="8382000" cy="1381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ransition>
    <p:pull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>
            <a:hlinkClick r:id="" action="ppaction://hlinkshowjump?jump=lastslideviewed"/>
          </p:cNvPr>
          <p:cNvSpPr>
            <a:spLocks noGrp="1"/>
          </p:cNvSpPr>
          <p:nvPr/>
        </p:nvSpPr>
        <p:spPr bwMode="auto">
          <a:xfrm>
            <a:off x="8655050" y="27296"/>
            <a:ext cx="412750" cy="381000"/>
          </a:xfrm>
          <a:prstGeom prst="ellipse">
            <a:avLst/>
          </a:prstGeom>
          <a:gradFill rotWithShape="1">
            <a:gsLst>
              <a:gs pos="0">
                <a:srgbClr val="FFFF00"/>
              </a:gs>
              <a:gs pos="100000">
                <a:srgbClr val="9E2F37"/>
              </a:gs>
            </a:gsLst>
            <a:path path="shape">
              <a:fillToRect l="50000" t="50000" r="50000" b="50000"/>
            </a:path>
          </a:gradFill>
          <a:ln w="9525">
            <a:solidFill>
              <a:srgbClr val="9E2F37"/>
            </a:solidFill>
            <a:round/>
            <a:headEnd/>
            <a:tailEnd/>
          </a:ln>
        </p:spPr>
        <p:txBody>
          <a:bodyPr lIns="0" tIns="47883" rIns="0" bIns="47883"/>
          <a:lstStyle/>
          <a:p>
            <a:pPr algn="ctr" defTabSz="957263">
              <a:lnSpc>
                <a:spcPct val="80000"/>
              </a:lnSpc>
            </a:pPr>
            <a:r>
              <a:rPr lang="id-ID" sz="1800" b="1" dirty="0" smtClean="0">
                <a:solidFill>
                  <a:srgbClr val="9E2F37"/>
                </a:solidFill>
                <a:latin typeface="Arial" pitchFamily="34" charset="0"/>
                <a:cs typeface="Arial" pitchFamily="34" charset="0"/>
              </a:rPr>
              <a:t>1</a:t>
            </a:r>
            <a:endParaRPr lang="en-US" sz="1800" b="1" i="0" dirty="0">
              <a:solidFill>
                <a:srgbClr val="9E2F37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ext Box 5"/>
          <p:cNvSpPr txBox="1">
            <a:spLocks noChangeArrowheads="1"/>
          </p:cNvSpPr>
          <p:nvPr/>
        </p:nvSpPr>
        <p:spPr bwMode="auto">
          <a:xfrm>
            <a:off x="0" y="-87084"/>
            <a:ext cx="8382000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342900" indent="-342900" algn="ctr"/>
            <a:r>
              <a:rPr lang="id-ID" sz="3200" b="1" i="1" dirty="0" smtClean="0">
                <a:solidFill>
                  <a:schemeClr val="bg1"/>
                </a:solidFill>
                <a:latin typeface="Arial Rounded MT Bold" pitchFamily="34" charset="0"/>
                <a:cs typeface="Arial" pitchFamily="34" charset="0"/>
              </a:rPr>
              <a:t>Indonesia </a:t>
            </a:r>
            <a:r>
              <a:rPr lang="en-US" sz="3200" b="1" i="1" dirty="0" smtClean="0">
                <a:solidFill>
                  <a:schemeClr val="bg1"/>
                </a:solidFill>
                <a:latin typeface="Arial Rounded MT Bold" pitchFamily="34" charset="0"/>
                <a:cs typeface="Arial" pitchFamily="34" charset="0"/>
              </a:rPr>
              <a:t> </a:t>
            </a:r>
            <a:r>
              <a:rPr lang="id-ID" sz="3200" b="1" i="1" dirty="0" smtClean="0">
                <a:solidFill>
                  <a:schemeClr val="bg1"/>
                </a:solidFill>
                <a:latin typeface="Arial Rounded MT Bold" pitchFamily="34" charset="0"/>
                <a:cs typeface="Arial" pitchFamily="34" charset="0"/>
              </a:rPr>
              <a:t>Solution</a:t>
            </a:r>
            <a:endParaRPr lang="en-US" sz="3200" b="1" i="1" dirty="0">
              <a:solidFill>
                <a:schemeClr val="bg1"/>
              </a:solidFill>
              <a:latin typeface="Arial Rounded MT Bold" pitchFamily="34" charset="0"/>
              <a:cs typeface="Arial" pitchFamily="34" charset="0"/>
            </a:endParaRPr>
          </a:p>
        </p:txBody>
      </p:sp>
      <p:sp>
        <p:nvSpPr>
          <p:cNvPr id="14" name="Content Placeholder 2"/>
          <p:cNvSpPr>
            <a:spLocks noGrp="1"/>
          </p:cNvSpPr>
          <p:nvPr>
            <p:ph idx="1"/>
          </p:nvPr>
        </p:nvSpPr>
        <p:spPr>
          <a:xfrm>
            <a:off x="152400" y="529776"/>
            <a:ext cx="8763000" cy="6099624"/>
          </a:xfrm>
          <a:noFill/>
        </p:spPr>
        <p:txBody>
          <a:bodyPr>
            <a:noAutofit/>
          </a:bodyPr>
          <a:lstStyle/>
          <a:p>
            <a:pPr marL="457200" lvl="2" indent="-457200" algn="just" eaLnBrk="1" hangingPunct="1">
              <a:spcBef>
                <a:spcPts val="600"/>
              </a:spcBef>
              <a:buSzPct val="85000"/>
              <a:buAutoNum type="arabicPeriod"/>
            </a:pPr>
            <a:r>
              <a:rPr lang="en-US" sz="2300" b="1" dirty="0" smtClean="0">
                <a:solidFill>
                  <a:srgbClr val="003366"/>
                </a:solidFill>
                <a:latin typeface="Cambria" pitchFamily="18" charset="0"/>
              </a:rPr>
              <a:t>My perspective: </a:t>
            </a:r>
            <a:r>
              <a:rPr lang="en-US" sz="2300" i="1" dirty="0" smtClean="0">
                <a:solidFill>
                  <a:srgbClr val="003366"/>
                </a:solidFill>
                <a:latin typeface="Cambria" pitchFamily="18" charset="0"/>
              </a:rPr>
              <a:t>effective crisis management depends on</a:t>
            </a:r>
          </a:p>
          <a:p>
            <a:pPr marL="914400" lvl="3" indent="-457200" algn="just" eaLnBrk="1" hangingPunct="1">
              <a:spcBef>
                <a:spcPts val="600"/>
              </a:spcBef>
              <a:buSzPct val="85000"/>
              <a:buFont typeface="Wingdings" pitchFamily="2" charset="2"/>
              <a:buChar char="§"/>
            </a:pPr>
            <a:r>
              <a:rPr lang="en-US" sz="2300" i="1" dirty="0" smtClean="0">
                <a:solidFill>
                  <a:srgbClr val="003366"/>
                </a:solidFill>
                <a:latin typeface="Cambria" pitchFamily="18" charset="0"/>
              </a:rPr>
              <a:t>Effective coordination  - or- </a:t>
            </a:r>
          </a:p>
          <a:p>
            <a:pPr marL="914400" lvl="3" indent="-457200" algn="just" eaLnBrk="1" hangingPunct="1">
              <a:spcBef>
                <a:spcPts val="600"/>
              </a:spcBef>
              <a:buSzPct val="85000"/>
              <a:buFont typeface="Wingdings" pitchFamily="2" charset="2"/>
              <a:buChar char="§"/>
            </a:pPr>
            <a:r>
              <a:rPr lang="en-US" sz="2300" i="1" dirty="0" smtClean="0">
                <a:solidFill>
                  <a:srgbClr val="003366"/>
                </a:solidFill>
                <a:latin typeface="Cambria" pitchFamily="18" charset="0"/>
              </a:rPr>
              <a:t>Smooth collaboration - or both (the ideal world)</a:t>
            </a:r>
          </a:p>
          <a:p>
            <a:pPr marL="457200" lvl="2" indent="-457200" algn="just" eaLnBrk="1" hangingPunct="1">
              <a:spcBef>
                <a:spcPts val="2400"/>
              </a:spcBef>
              <a:buSzPct val="85000"/>
              <a:buAutoNum type="arabicPeriod"/>
            </a:pPr>
            <a:r>
              <a:rPr lang="en-US" sz="2300" b="1" dirty="0" smtClean="0">
                <a:solidFill>
                  <a:srgbClr val="003366"/>
                </a:solidFill>
                <a:latin typeface="Cambria" pitchFamily="18" charset="0"/>
              </a:rPr>
              <a:t>When to have coordination or collaboration?</a:t>
            </a:r>
          </a:p>
          <a:p>
            <a:pPr marL="914400" lvl="3" indent="-457200" algn="just" eaLnBrk="1" hangingPunct="1">
              <a:spcBef>
                <a:spcPts val="600"/>
              </a:spcBef>
              <a:buSzPct val="85000"/>
              <a:buFont typeface="Wingdings" pitchFamily="2" charset="2"/>
              <a:buChar char="§"/>
            </a:pPr>
            <a:r>
              <a:rPr lang="en-US" sz="2300" i="1" dirty="0" smtClean="0">
                <a:solidFill>
                  <a:srgbClr val="003366"/>
                </a:solidFill>
                <a:latin typeface="Cambria" pitchFamily="18" charset="0"/>
              </a:rPr>
              <a:t>Use ‘coordination’ if you have every institutional aspects well in place such as strong &amp; clear legal foundation for crises prevention &amp; resolution; common vision &amp; understanding among relevant institutions (CB, </a:t>
            </a:r>
            <a:r>
              <a:rPr lang="en-US" sz="2300" i="1" dirty="0" err="1" smtClean="0">
                <a:solidFill>
                  <a:srgbClr val="003366"/>
                </a:solidFill>
                <a:latin typeface="Cambria" pitchFamily="18" charset="0"/>
              </a:rPr>
              <a:t>MoF</a:t>
            </a:r>
            <a:r>
              <a:rPr lang="en-US" sz="2300" i="1" dirty="0" smtClean="0">
                <a:solidFill>
                  <a:srgbClr val="003366"/>
                </a:solidFill>
                <a:latin typeface="Cambria" pitchFamily="18" charset="0"/>
              </a:rPr>
              <a:t>, FSA, DIC, Resolution Agency, etc.); coordination culture, strong and effective leadership.</a:t>
            </a:r>
          </a:p>
          <a:p>
            <a:pPr marL="914400" lvl="3" indent="-457200" algn="just" eaLnBrk="1" hangingPunct="1">
              <a:spcBef>
                <a:spcPts val="1200"/>
              </a:spcBef>
              <a:buSzPct val="85000"/>
              <a:buFont typeface="Wingdings" pitchFamily="2" charset="2"/>
              <a:buChar char="§"/>
            </a:pPr>
            <a:r>
              <a:rPr lang="en-US" sz="2300" i="1" dirty="0" smtClean="0">
                <a:solidFill>
                  <a:srgbClr val="003366"/>
                </a:solidFill>
                <a:latin typeface="Cambria" pitchFamily="18" charset="0"/>
              </a:rPr>
              <a:t>Use ‘collaboration approach’ if ‘necessary conditions’ of coordination not in place.</a:t>
            </a:r>
          </a:p>
          <a:p>
            <a:pPr marL="1379538" lvl="3" indent="-922338" algn="just" eaLnBrk="1" hangingPunct="1">
              <a:spcBef>
                <a:spcPts val="600"/>
              </a:spcBef>
              <a:buSzPct val="85000"/>
              <a:buNone/>
            </a:pPr>
            <a:r>
              <a:rPr lang="en-US" sz="2300" i="1" dirty="0">
                <a:solidFill>
                  <a:srgbClr val="003366"/>
                </a:solidFill>
                <a:latin typeface="Cambria" pitchFamily="18" charset="0"/>
                <a:sym typeface="Wingdings" pitchFamily="2" charset="2"/>
              </a:rPr>
              <a:t> </a:t>
            </a:r>
            <a:r>
              <a:rPr lang="en-US" sz="2300" i="1" dirty="0" smtClean="0">
                <a:solidFill>
                  <a:srgbClr val="003366"/>
                </a:solidFill>
                <a:latin typeface="Cambria" pitchFamily="18" charset="0"/>
                <a:sym typeface="Wingdings" pitchFamily="2" charset="2"/>
              </a:rPr>
              <a:t>       but this choice will be problematic, especially legally and organizationally.</a:t>
            </a:r>
            <a:endParaRPr lang="en-US" sz="2300" i="1" dirty="0" smtClean="0">
              <a:solidFill>
                <a:srgbClr val="003366"/>
              </a:solidFill>
              <a:latin typeface="Cambria" pitchFamily="18" charset="0"/>
            </a:endParaRPr>
          </a:p>
        </p:txBody>
      </p:sp>
    </p:spTree>
  </p:cSld>
  <p:clrMapOvr>
    <a:masterClrMapping/>
  </p:clrMapOvr>
  <p:transition>
    <p:pull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>
            <a:hlinkClick r:id="" action="ppaction://hlinkshowjump?jump=lastslideviewed"/>
          </p:cNvPr>
          <p:cNvSpPr>
            <a:spLocks noGrp="1"/>
          </p:cNvSpPr>
          <p:nvPr/>
        </p:nvSpPr>
        <p:spPr bwMode="auto">
          <a:xfrm>
            <a:off x="8655050" y="27296"/>
            <a:ext cx="412750" cy="381000"/>
          </a:xfrm>
          <a:prstGeom prst="ellipse">
            <a:avLst/>
          </a:prstGeom>
          <a:gradFill rotWithShape="1">
            <a:gsLst>
              <a:gs pos="0">
                <a:srgbClr val="FFFF00"/>
              </a:gs>
              <a:gs pos="100000">
                <a:srgbClr val="9E2F37"/>
              </a:gs>
            </a:gsLst>
            <a:path path="shape">
              <a:fillToRect l="50000" t="50000" r="50000" b="50000"/>
            </a:path>
          </a:gradFill>
          <a:ln w="9525">
            <a:solidFill>
              <a:srgbClr val="9E2F37"/>
            </a:solidFill>
            <a:round/>
            <a:headEnd/>
            <a:tailEnd/>
          </a:ln>
        </p:spPr>
        <p:txBody>
          <a:bodyPr lIns="0" tIns="47883" rIns="0" bIns="47883"/>
          <a:lstStyle/>
          <a:p>
            <a:pPr algn="ctr" defTabSz="957263">
              <a:lnSpc>
                <a:spcPct val="80000"/>
              </a:lnSpc>
            </a:pPr>
            <a:r>
              <a:rPr lang="id-ID" sz="1800" b="1" dirty="0" smtClean="0">
                <a:solidFill>
                  <a:srgbClr val="9E2F37"/>
                </a:solidFill>
                <a:latin typeface="Arial" pitchFamily="34" charset="0"/>
                <a:cs typeface="Arial" pitchFamily="34" charset="0"/>
              </a:rPr>
              <a:t>2</a:t>
            </a:r>
            <a:endParaRPr lang="en-US" sz="1800" b="1" i="0" dirty="0">
              <a:solidFill>
                <a:srgbClr val="9E2F37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Text Box 5"/>
          <p:cNvSpPr txBox="1">
            <a:spLocks noChangeArrowheads="1"/>
          </p:cNvSpPr>
          <p:nvPr/>
        </p:nvSpPr>
        <p:spPr bwMode="auto">
          <a:xfrm>
            <a:off x="0" y="-43542"/>
            <a:ext cx="8382000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342900" indent="-342900" algn="ctr"/>
            <a:r>
              <a:rPr lang="id-ID" sz="2800" b="1" i="1" dirty="0" smtClean="0">
                <a:solidFill>
                  <a:schemeClr val="bg1"/>
                </a:solidFill>
                <a:latin typeface="Arial Rounded MT Bold" pitchFamily="34" charset="0"/>
                <a:cs typeface="Arial" pitchFamily="34" charset="0"/>
              </a:rPr>
              <a:t>Indonesia</a:t>
            </a:r>
            <a:r>
              <a:rPr lang="en-US" sz="2800" b="1" i="1" dirty="0" smtClean="0">
                <a:solidFill>
                  <a:schemeClr val="bg1"/>
                </a:solidFill>
                <a:latin typeface="Arial Rounded MT Bold" pitchFamily="34" charset="0"/>
                <a:cs typeface="Arial" pitchFamily="34" charset="0"/>
              </a:rPr>
              <a:t> Framework for Crisis Management</a:t>
            </a:r>
            <a:endParaRPr lang="en-US" sz="2800" b="1" i="1" dirty="0">
              <a:solidFill>
                <a:schemeClr val="bg1"/>
              </a:solidFill>
              <a:latin typeface="Arial Rounded MT Bold" pitchFamily="34" charset="0"/>
              <a:cs typeface="Arial" pitchFamily="34" charset="0"/>
            </a:endParaRPr>
          </a:p>
        </p:txBody>
      </p:sp>
      <p:sp>
        <p:nvSpPr>
          <p:cNvPr id="10" name="Content Placeholder 2"/>
          <p:cNvSpPr>
            <a:spLocks noGrp="1"/>
          </p:cNvSpPr>
          <p:nvPr>
            <p:ph idx="1"/>
          </p:nvPr>
        </p:nvSpPr>
        <p:spPr>
          <a:xfrm>
            <a:off x="181428" y="609600"/>
            <a:ext cx="8749194" cy="5715000"/>
          </a:xfrm>
          <a:noFill/>
        </p:spPr>
        <p:txBody>
          <a:bodyPr>
            <a:noAutofit/>
          </a:bodyPr>
          <a:lstStyle/>
          <a:p>
            <a:pPr marL="0" lvl="2" indent="20638" algn="just" eaLnBrk="1" hangingPunct="1">
              <a:spcBef>
                <a:spcPts val="0"/>
              </a:spcBef>
              <a:spcAft>
                <a:spcPts val="1200"/>
              </a:spcAft>
              <a:buNone/>
            </a:pPr>
            <a:r>
              <a:rPr lang="id-ID" sz="2400" b="1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Act Number 21 year 2011 concerning the Indonesia Financial Service Authority (OJK)</a:t>
            </a:r>
            <a:r>
              <a:rPr lang="en-US" sz="2400" b="1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 has mandated:</a:t>
            </a:r>
          </a:p>
          <a:p>
            <a:pPr marL="711200" lvl="3" indent="-449263" algn="just" eaLnBrk="1" hangingPunct="1">
              <a:spcBef>
                <a:spcPts val="1200"/>
              </a:spcBef>
              <a:spcAft>
                <a:spcPts val="1200"/>
              </a:spcAft>
              <a:buFont typeface="+mj-lt"/>
              <a:buAutoNum type="arabicPeriod"/>
            </a:pPr>
            <a:r>
              <a:rPr lang="en-US" sz="2200" i="1" dirty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The establishment of FKSSK as the coordinating framework among financial stability </a:t>
            </a: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authorities with </a:t>
            </a:r>
            <a:r>
              <a:rPr lang="en-US" sz="2200" i="1" dirty="0" err="1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MoF</a:t>
            </a: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 as the chairman. </a:t>
            </a:r>
          </a:p>
          <a:p>
            <a:pPr marL="711200" lvl="3" indent="-449263" algn="just" eaLnBrk="1" hangingPunct="1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Separate authority for </a:t>
            </a:r>
            <a:r>
              <a:rPr lang="en-US" sz="2200" i="1" dirty="0" err="1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macroprudential</a:t>
            </a: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 policy (BI) and </a:t>
            </a:r>
            <a:r>
              <a:rPr lang="en-US" sz="2200" i="1" dirty="0" err="1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microprudential</a:t>
            </a: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 policy (OJK).</a:t>
            </a:r>
          </a:p>
          <a:p>
            <a:pPr marL="711200" lvl="3" indent="-449263" algn="just" eaLnBrk="1" hangingPunct="1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Allow overlapping authority between BI and OJK for financial institution supervision.</a:t>
            </a:r>
          </a:p>
          <a:p>
            <a:pPr marL="711200" lvl="3" indent="-449263" algn="just" eaLnBrk="1" hangingPunct="1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Enhanced coordination between BI and OJK in formulating regulation or policy related to </a:t>
            </a:r>
            <a:r>
              <a:rPr lang="en-US" sz="2200" i="1" dirty="0" err="1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macroprudential</a:t>
            </a: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, </a:t>
            </a:r>
            <a:r>
              <a:rPr lang="en-US" sz="2200" i="1" dirty="0" err="1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microprudential</a:t>
            </a: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, and financial stability. </a:t>
            </a:r>
          </a:p>
          <a:p>
            <a:pPr marL="711200" lvl="3" indent="-449263" algn="just" eaLnBrk="1" hangingPunct="1">
              <a:spcBef>
                <a:spcPts val="0"/>
              </a:spcBef>
              <a:spcAft>
                <a:spcPts val="1200"/>
              </a:spcAft>
              <a:buFont typeface="+mj-lt"/>
              <a:buAutoNum type="arabicPeriod"/>
            </a:pP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Integration between BI and OJK for information sharing-related issues of </a:t>
            </a:r>
            <a:r>
              <a:rPr lang="en-US" sz="2200" i="1" dirty="0" err="1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macroprudential</a:t>
            </a: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, </a:t>
            </a:r>
            <a:r>
              <a:rPr lang="en-US" sz="2200" i="1" dirty="0" err="1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microprudential</a:t>
            </a:r>
            <a:r>
              <a:rPr lang="en-US" sz="2200" i="1" dirty="0" smtClean="0">
                <a:solidFill>
                  <a:srgbClr val="0033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Cambria" pitchFamily="18" charset="0"/>
              </a:rPr>
              <a:t>, and financial stability.</a:t>
            </a:r>
          </a:p>
        </p:txBody>
      </p:sp>
    </p:spTree>
  </p:cSld>
  <p:clrMapOvr>
    <a:masterClrMapping/>
  </p:clrMapOvr>
  <p:transition>
    <p:pull dir="l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3">
            <a:hlinkClick r:id="" action="ppaction://hlinkshowjump?jump=lastslideviewed"/>
          </p:cNvPr>
          <p:cNvSpPr>
            <a:spLocks noGrp="1"/>
          </p:cNvSpPr>
          <p:nvPr/>
        </p:nvSpPr>
        <p:spPr bwMode="auto">
          <a:xfrm>
            <a:off x="8655050" y="27296"/>
            <a:ext cx="412750" cy="381000"/>
          </a:xfrm>
          <a:prstGeom prst="ellipse">
            <a:avLst/>
          </a:prstGeom>
          <a:gradFill rotWithShape="1">
            <a:gsLst>
              <a:gs pos="0">
                <a:srgbClr val="FFFF00"/>
              </a:gs>
              <a:gs pos="100000">
                <a:srgbClr val="9E2F37"/>
              </a:gs>
            </a:gsLst>
            <a:path path="shape">
              <a:fillToRect l="50000" t="50000" r="50000" b="50000"/>
            </a:path>
          </a:gradFill>
          <a:ln w="9525">
            <a:solidFill>
              <a:srgbClr val="9E2F37"/>
            </a:solidFill>
            <a:round/>
            <a:headEnd/>
            <a:tailEnd/>
          </a:ln>
        </p:spPr>
        <p:txBody>
          <a:bodyPr lIns="0" tIns="47883" rIns="0" bIns="47883"/>
          <a:lstStyle/>
          <a:p>
            <a:pPr algn="ctr" defTabSz="957263">
              <a:lnSpc>
                <a:spcPct val="80000"/>
              </a:lnSpc>
            </a:pPr>
            <a:r>
              <a:rPr lang="id-ID" sz="1800" b="1" dirty="0" smtClean="0">
                <a:solidFill>
                  <a:srgbClr val="9E2F37"/>
                </a:solidFill>
                <a:latin typeface="Arial" pitchFamily="34" charset="0"/>
                <a:cs typeface="Arial" pitchFamily="34" charset="0"/>
              </a:rPr>
              <a:t>3</a:t>
            </a:r>
            <a:endParaRPr lang="en-US" sz="1800" b="1" i="0" dirty="0">
              <a:solidFill>
                <a:srgbClr val="9E2F37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Rectangle 6"/>
          <p:cNvSpPr/>
          <p:nvPr/>
        </p:nvSpPr>
        <p:spPr bwMode="auto">
          <a:xfrm>
            <a:off x="152400" y="528169"/>
            <a:ext cx="8839200" cy="830997"/>
          </a:xfrm>
          <a:prstGeom prst="rect">
            <a:avLst/>
          </a:prstGeom>
          <a:solidFill>
            <a:schemeClr val="accent1">
              <a:lumMod val="5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>
              <a:defRPr/>
            </a:pPr>
            <a:r>
              <a:rPr lang="en-US" sz="2400" b="1" i="1" dirty="0" smtClean="0">
                <a:solidFill>
                  <a:schemeClr val="bg1"/>
                </a:solidFill>
                <a:latin typeface="Cambria" pitchFamily="18" charset="0"/>
                <a:cs typeface="Arial" pitchFamily="34" charset="0"/>
              </a:rPr>
              <a:t>The law</a:t>
            </a:r>
            <a:r>
              <a:rPr lang="id-ID" sz="2400" b="1" i="1" dirty="0" smtClean="0">
                <a:solidFill>
                  <a:schemeClr val="bg1"/>
                </a:solidFill>
                <a:latin typeface="Cambria" pitchFamily="18" charset="0"/>
                <a:cs typeface="Arial" pitchFamily="34" charset="0"/>
              </a:rPr>
              <a:t> introduce</a:t>
            </a:r>
            <a:r>
              <a:rPr lang="en-US" sz="2400" b="1" i="1" dirty="0" smtClean="0">
                <a:solidFill>
                  <a:schemeClr val="bg1"/>
                </a:solidFill>
                <a:latin typeface="Cambria" pitchFamily="18" charset="0"/>
                <a:cs typeface="Arial" pitchFamily="34" charset="0"/>
              </a:rPr>
              <a:t>s</a:t>
            </a:r>
            <a:r>
              <a:rPr lang="id-ID" sz="2400" b="1" i="1" dirty="0" smtClean="0">
                <a:solidFill>
                  <a:schemeClr val="bg1"/>
                </a:solidFill>
                <a:latin typeface="Cambria" pitchFamily="18" charset="0"/>
                <a:cs typeface="Arial" pitchFamily="34" charset="0"/>
              </a:rPr>
              <a:t> the ex-officio office to support the coordination </a:t>
            </a:r>
            <a:r>
              <a:rPr lang="en-US" sz="2400" b="1" i="1" dirty="0" smtClean="0">
                <a:solidFill>
                  <a:schemeClr val="bg1"/>
                </a:solidFill>
                <a:latin typeface="Cambria" pitchFamily="18" charset="0"/>
                <a:cs typeface="Arial" pitchFamily="34" charset="0"/>
              </a:rPr>
              <a:t>&amp; collaboration between</a:t>
            </a:r>
            <a:r>
              <a:rPr lang="id-ID" sz="2400" b="1" i="1" dirty="0" smtClean="0">
                <a:solidFill>
                  <a:schemeClr val="bg1"/>
                </a:solidFill>
                <a:latin typeface="Cambria" pitchFamily="18" charset="0"/>
                <a:cs typeface="Arial" pitchFamily="34" charset="0"/>
              </a:rPr>
              <a:t> authorities</a:t>
            </a:r>
            <a:endParaRPr lang="id-ID" sz="2400" b="1" i="1" dirty="0">
              <a:solidFill>
                <a:schemeClr val="bg1"/>
              </a:solidFill>
              <a:latin typeface="Cambria" pitchFamily="18" charset="0"/>
              <a:cs typeface="Arial" pitchFamily="34" charset="0"/>
            </a:endParaRPr>
          </a:p>
        </p:txBody>
      </p:sp>
      <p:sp>
        <p:nvSpPr>
          <p:cNvPr id="8" name="Text Box 5"/>
          <p:cNvSpPr txBox="1">
            <a:spLocks noChangeArrowheads="1"/>
          </p:cNvSpPr>
          <p:nvPr/>
        </p:nvSpPr>
        <p:spPr bwMode="auto">
          <a:xfrm>
            <a:off x="0" y="-87084"/>
            <a:ext cx="8382000" cy="584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marL="342900" indent="-342900" algn="ctr"/>
            <a:r>
              <a:rPr lang="id-ID" sz="3200" b="1" i="1" dirty="0" smtClean="0">
                <a:solidFill>
                  <a:schemeClr val="bg1"/>
                </a:solidFill>
                <a:latin typeface="Arial Rounded MT Bold" pitchFamily="34" charset="0"/>
                <a:cs typeface="Arial" pitchFamily="34" charset="0"/>
              </a:rPr>
              <a:t>Indonesia  Solution</a:t>
            </a:r>
            <a:endParaRPr lang="en-US" sz="3200" b="1" i="1" dirty="0">
              <a:solidFill>
                <a:schemeClr val="bg1"/>
              </a:solidFill>
              <a:latin typeface="Arial Rounded MT Bold" pitchFamily="34" charset="0"/>
              <a:cs typeface="Arial" pitchFamily="34" charset="0"/>
            </a:endParaRPr>
          </a:p>
        </p:txBody>
      </p:sp>
      <p:sp>
        <p:nvSpPr>
          <p:cNvPr id="9" name="Content Placeholder 2"/>
          <p:cNvSpPr>
            <a:spLocks noGrp="1"/>
          </p:cNvSpPr>
          <p:nvPr>
            <p:ph idx="1"/>
          </p:nvPr>
        </p:nvSpPr>
        <p:spPr>
          <a:xfrm>
            <a:off x="76200" y="1404259"/>
            <a:ext cx="8839200" cy="3853542"/>
          </a:xfrm>
          <a:solidFill>
            <a:schemeClr val="bg1"/>
          </a:solidFill>
        </p:spPr>
        <p:txBody>
          <a:bodyPr>
            <a:noAutofit/>
          </a:bodyPr>
          <a:lstStyle/>
          <a:p>
            <a:pPr marL="363538" lvl="2" indent="-363538" algn="just" eaLnBrk="1" hangingPunct="1">
              <a:spcBef>
                <a:spcPts val="1800"/>
              </a:spcBef>
              <a:buSzPct val="85000"/>
              <a:buFont typeface="Wingdings" pitchFamily="2" charset="2"/>
              <a:buChar char="q"/>
            </a:pPr>
            <a:r>
              <a:rPr lang="en-US" sz="2200" i="1" dirty="0" smtClean="0">
                <a:solidFill>
                  <a:srgbClr val="003366"/>
                </a:solidFill>
                <a:latin typeface="Cambria" pitchFamily="18" charset="0"/>
              </a:rPr>
              <a:t>Due to similarity of tools used in </a:t>
            </a:r>
            <a:r>
              <a:rPr lang="en-US" sz="2200" i="1" dirty="0" err="1" smtClean="0">
                <a:solidFill>
                  <a:srgbClr val="003366"/>
                </a:solidFill>
                <a:latin typeface="Cambria" pitchFamily="18" charset="0"/>
              </a:rPr>
              <a:t>macroprudential</a:t>
            </a:r>
            <a:r>
              <a:rPr lang="en-US" sz="2200" i="1" dirty="0" smtClean="0">
                <a:solidFill>
                  <a:srgbClr val="003366"/>
                </a:solidFill>
                <a:latin typeface="Cambria" pitchFamily="18" charset="0"/>
              </a:rPr>
              <a:t> policy and </a:t>
            </a:r>
            <a:r>
              <a:rPr lang="en-US" sz="2200" i="1" dirty="0" err="1" smtClean="0">
                <a:solidFill>
                  <a:srgbClr val="003366"/>
                </a:solidFill>
                <a:latin typeface="Cambria" pitchFamily="18" charset="0"/>
              </a:rPr>
              <a:t>microprudential</a:t>
            </a:r>
            <a:r>
              <a:rPr lang="en-US" sz="2200" i="1" dirty="0" smtClean="0">
                <a:solidFill>
                  <a:srgbClr val="003366"/>
                </a:solidFill>
                <a:latin typeface="Cambria" pitchFamily="18" charset="0"/>
              </a:rPr>
              <a:t> policy, there is a need to set up </a:t>
            </a:r>
            <a:r>
              <a:rPr lang="en-US" sz="2200" b="1" i="1" dirty="0" smtClean="0">
                <a:solidFill>
                  <a:srgbClr val="003366"/>
                </a:solidFill>
                <a:latin typeface="Cambria" pitchFamily="18" charset="0"/>
              </a:rPr>
              <a:t>a formal collaboration unit </a:t>
            </a:r>
            <a:r>
              <a:rPr lang="en-US" sz="2200" i="1" dirty="0" smtClean="0">
                <a:solidFill>
                  <a:srgbClr val="003366"/>
                </a:solidFill>
                <a:latin typeface="Cambria" pitchFamily="18" charset="0"/>
              </a:rPr>
              <a:t>in the structure of BI and OJK.  </a:t>
            </a:r>
            <a:endParaRPr lang="id-ID" sz="2200" i="1" dirty="0" smtClean="0">
              <a:solidFill>
                <a:srgbClr val="003366"/>
              </a:solidFill>
              <a:latin typeface="Cambria" pitchFamily="18" charset="0"/>
            </a:endParaRPr>
          </a:p>
          <a:p>
            <a:pPr marL="363538" lvl="2" indent="-363538" algn="just" eaLnBrk="1" hangingPunct="1">
              <a:spcBef>
                <a:spcPts val="1200"/>
              </a:spcBef>
              <a:buSzPct val="85000"/>
              <a:buFont typeface="Wingdings" pitchFamily="2" charset="2"/>
              <a:buChar char="q"/>
            </a:pPr>
            <a:r>
              <a:rPr lang="id-ID" sz="2200" i="1" dirty="0" smtClean="0">
                <a:solidFill>
                  <a:srgbClr val="003366"/>
                </a:solidFill>
                <a:latin typeface="Cambria" pitchFamily="18" charset="0"/>
              </a:rPr>
              <a:t>Ex-officio office can be optimize</a:t>
            </a:r>
            <a:r>
              <a:rPr lang="en-US" sz="2200" i="1" dirty="0" smtClean="0">
                <a:solidFill>
                  <a:srgbClr val="003366"/>
                </a:solidFill>
                <a:latin typeface="Cambria" pitchFamily="18" charset="0"/>
              </a:rPr>
              <a:t>d</a:t>
            </a:r>
            <a:r>
              <a:rPr lang="id-ID" sz="2200" i="1" dirty="0" smtClean="0">
                <a:solidFill>
                  <a:srgbClr val="003366"/>
                </a:solidFill>
                <a:latin typeface="Cambria" pitchFamily="18" charset="0"/>
              </a:rPr>
              <a:t> to smooth the coordination </a:t>
            </a:r>
            <a:r>
              <a:rPr lang="en-US" sz="2200" i="1" dirty="0" smtClean="0">
                <a:solidFill>
                  <a:srgbClr val="003366"/>
                </a:solidFill>
                <a:latin typeface="Cambria" pitchFamily="18" charset="0"/>
              </a:rPr>
              <a:t>&amp; collaboration </a:t>
            </a:r>
            <a:r>
              <a:rPr lang="id-ID" sz="2200" i="1" dirty="0" smtClean="0">
                <a:solidFill>
                  <a:srgbClr val="003366"/>
                </a:solidFill>
                <a:latin typeface="Cambria" pitchFamily="18" charset="0"/>
              </a:rPr>
              <a:t>between authorithies such as sharing of data and information</a:t>
            </a:r>
            <a:r>
              <a:rPr lang="en-US" sz="2200" i="1" dirty="0" smtClean="0">
                <a:solidFill>
                  <a:srgbClr val="003366"/>
                </a:solidFill>
                <a:latin typeface="Cambria" pitchFamily="18" charset="0"/>
              </a:rPr>
              <a:t>,</a:t>
            </a:r>
            <a:r>
              <a:rPr lang="id-ID" sz="2200" i="1" dirty="0" smtClean="0">
                <a:solidFill>
                  <a:srgbClr val="003366"/>
                </a:solidFill>
                <a:latin typeface="Cambria" pitchFamily="18" charset="0"/>
              </a:rPr>
              <a:t> and also in formulation and implementation of policies</a:t>
            </a:r>
            <a:r>
              <a:rPr lang="en-US" sz="2200" i="1" dirty="0" smtClean="0">
                <a:solidFill>
                  <a:srgbClr val="003366"/>
                </a:solidFill>
                <a:latin typeface="Cambria" pitchFamily="18" charset="0"/>
              </a:rPr>
              <a:t>, during normal and crises periods.</a:t>
            </a:r>
            <a:r>
              <a:rPr lang="id-ID" sz="2200" i="1" dirty="0" smtClean="0">
                <a:solidFill>
                  <a:srgbClr val="003366"/>
                </a:solidFill>
                <a:latin typeface="Cambria" pitchFamily="18" charset="0"/>
              </a:rPr>
              <a:t> </a:t>
            </a:r>
          </a:p>
          <a:p>
            <a:pPr marL="363538" lvl="2" indent="-363538" algn="just" eaLnBrk="1" hangingPunct="1">
              <a:spcBef>
                <a:spcPts val="1200"/>
              </a:spcBef>
              <a:buSzPct val="85000"/>
              <a:buFont typeface="Wingdings" pitchFamily="2" charset="2"/>
              <a:buChar char="q"/>
            </a:pPr>
            <a:r>
              <a:rPr lang="en-US" sz="2200" i="1" dirty="0" smtClean="0">
                <a:solidFill>
                  <a:srgbClr val="003366"/>
                </a:solidFill>
                <a:latin typeface="Cambria" pitchFamily="18" charset="0"/>
              </a:rPr>
              <a:t>The establishment of this unit </a:t>
            </a:r>
            <a:r>
              <a:rPr lang="id-ID" sz="2200" i="1" dirty="0" smtClean="0">
                <a:solidFill>
                  <a:srgbClr val="003366"/>
                </a:solidFill>
                <a:latin typeface="Cambria" pitchFamily="18" charset="0"/>
              </a:rPr>
              <a:t>(ex-officio office) </a:t>
            </a:r>
            <a:r>
              <a:rPr lang="en-US" sz="2200" i="1" dirty="0" smtClean="0">
                <a:solidFill>
                  <a:srgbClr val="003366"/>
                </a:solidFill>
                <a:latin typeface="Cambria" pitchFamily="18" charset="0"/>
              </a:rPr>
              <a:t>should be supported by appropriate structure, resources, and SOPs to facilitate effective coordination &amp; collaboration at the working level. </a:t>
            </a:r>
          </a:p>
        </p:txBody>
      </p:sp>
      <p:sp>
        <p:nvSpPr>
          <p:cNvPr id="11" name="Rectangle 10"/>
          <p:cNvSpPr/>
          <p:nvPr/>
        </p:nvSpPr>
        <p:spPr>
          <a:xfrm>
            <a:off x="228600" y="5294809"/>
            <a:ext cx="8763000" cy="1107996"/>
          </a:xfrm>
          <a:prstGeom prst="rect">
            <a:avLst/>
          </a:prstGeom>
          <a:solidFill>
            <a:schemeClr val="accent1">
              <a:lumMod val="50000"/>
            </a:schemeClr>
          </a:solidFill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 wrap="square">
            <a:spAutoFit/>
          </a:bodyPr>
          <a:lstStyle/>
          <a:p>
            <a:pPr algn="ctr"/>
            <a:r>
              <a:rPr lang="id-ID" altLang="en-US" sz="2200" b="1" dirty="0" smtClean="0">
                <a:solidFill>
                  <a:schemeClr val="bg1"/>
                </a:solidFill>
                <a:latin typeface="Cambria" pitchFamily="18" charset="0"/>
              </a:rPr>
              <a:t>No one size fits for all coordination model, but in any model</a:t>
            </a:r>
            <a:r>
              <a:rPr lang="en-US" altLang="en-US" sz="2200" b="1" dirty="0" smtClean="0">
                <a:solidFill>
                  <a:schemeClr val="bg1"/>
                </a:solidFill>
                <a:latin typeface="Cambria" pitchFamily="18" charset="0"/>
              </a:rPr>
              <a:t>, investment in human relations &amp; communication is the real sufficient condition.</a:t>
            </a:r>
            <a:endParaRPr lang="en-US" altLang="en-US" sz="2200" b="1" dirty="0">
              <a:solidFill>
                <a:schemeClr val="bg1"/>
              </a:solidFill>
              <a:latin typeface="Cambria" pitchFamily="18" charset="0"/>
            </a:endParaRPr>
          </a:p>
        </p:txBody>
      </p:sp>
    </p:spTree>
  </p:cSld>
  <p:clrMapOvr>
    <a:masterClrMapping/>
  </p:clrMapOvr>
  <p:transition>
    <p:pull dir="l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345102" y="2062241"/>
            <a:ext cx="5199629" cy="1107996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ctr">
              <a:defRPr/>
            </a:pPr>
            <a:r>
              <a:rPr lang="en-US" sz="6600" b="1" i="1" cap="all" dirty="0" smtClean="0">
                <a:ln w="0">
                  <a:solidFill>
                    <a:schemeClr val="accent5">
                      <a:lumMod val="50000"/>
                    </a:schemeClr>
                  </a:solidFill>
                </a:ln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  <a:latin typeface="Arial" pitchFamily="34" charset="0"/>
                <a:cs typeface="Arial" pitchFamily="34" charset="0"/>
              </a:rPr>
              <a:t>Thank You</a:t>
            </a:r>
            <a:endParaRPr lang="en-US" sz="6600" b="1" i="1" cap="all" dirty="0">
              <a:ln w="0">
                <a:solidFill>
                  <a:schemeClr val="accent5">
                    <a:lumMod val="50000"/>
                  </a:schemeClr>
                </a:solidFill>
              </a:ln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Rectangle 3"/>
          <p:cNvSpPr txBox="1">
            <a:spLocks noChangeArrowheads="1"/>
          </p:cNvSpPr>
          <p:nvPr/>
        </p:nvSpPr>
        <p:spPr bwMode="auto">
          <a:xfrm>
            <a:off x="381000" y="1189037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342900" marR="0" lvl="0" indent="-342900" algn="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60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Candara" pitchFamily="34" charset="0"/>
              <a:ea typeface="+mn-ea"/>
              <a:cs typeface="+mn-cs"/>
            </a:endParaRPr>
          </a:p>
          <a:p>
            <a:pPr marL="342900" marR="0" lvl="0" indent="-34290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2400" b="1" i="0" u="none" strike="noStrike" kern="0" cap="none" spc="0" normalizeH="0" baseline="0" noProof="0" dirty="0" smtClean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Gill Sans MT" pitchFamily="34" charset="0"/>
              <a:ea typeface="+mn-ea"/>
              <a:cs typeface="+mn-cs"/>
            </a:endParaRPr>
          </a:p>
          <a:p>
            <a:pPr marL="342900" marR="0" lvl="0" indent="-34290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2400" i="0" kern="0" dirty="0" smtClean="0">
              <a:solidFill>
                <a:srgbClr val="C00000"/>
              </a:solidFill>
              <a:latin typeface="Gill Sans MT" pitchFamily="34" charset="0"/>
            </a:endParaRPr>
          </a:p>
          <a:p>
            <a:pPr marL="342900" marR="0" lvl="0" indent="-34290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2400" b="1" i="0" u="none" strike="noStrike" kern="0" cap="none" spc="0" normalizeH="0" baseline="0" noProof="0" dirty="0" smtClean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Gill Sans MT" pitchFamily="34" charset="0"/>
              <a:ea typeface="+mn-ea"/>
              <a:cs typeface="+mn-cs"/>
            </a:endParaRPr>
          </a:p>
          <a:p>
            <a:pPr marL="342900" marR="0" lvl="0" indent="-34290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2400" b="1" i="0" u="none" strike="noStrike" kern="0" cap="none" spc="0" normalizeH="0" baseline="0" noProof="0" dirty="0" smtClean="0">
              <a:ln>
                <a:noFill/>
              </a:ln>
              <a:solidFill>
                <a:srgbClr val="C00000"/>
              </a:solidFill>
              <a:effectLst/>
              <a:uLnTx/>
              <a:uFillTx/>
              <a:latin typeface="Gill Sans MT" pitchFamily="34" charset="0"/>
              <a:ea typeface="+mn-ea"/>
              <a:cs typeface="+mn-cs"/>
            </a:endParaRPr>
          </a:p>
          <a:p>
            <a:pPr marL="342900" marR="0" lvl="0" indent="-34290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Dr. Halim Alamsyah</a:t>
            </a:r>
          </a:p>
          <a:p>
            <a:pPr marL="342900" marR="0" lvl="0" indent="-34290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Deputy Governor of Bank Indonesia</a:t>
            </a:r>
          </a:p>
          <a:p>
            <a:pPr marL="342900" marR="0" lvl="0" indent="-34290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Radius </a:t>
            </a:r>
            <a:r>
              <a:rPr kumimoji="0" lang="en-US" sz="2400" b="0" i="0" u="none" strike="noStrike" kern="0" cap="none" spc="0" normalizeH="0" baseline="0" noProof="0" dirty="0" err="1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Prawiro</a:t>
            </a: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 Tower, 24</a:t>
            </a:r>
            <a:r>
              <a:rPr kumimoji="0" lang="en-US" sz="2400" b="0" i="0" u="none" strike="noStrike" kern="0" cap="none" spc="0" normalizeH="0" baseline="3000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th</a:t>
            </a: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 Floor</a:t>
            </a:r>
          </a:p>
          <a:p>
            <a:pPr marL="342900" marR="0" lvl="0" indent="-34290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Jl. M.H. </a:t>
            </a:r>
            <a:r>
              <a:rPr kumimoji="0" lang="en-US" sz="2400" b="0" i="0" u="none" strike="noStrike" kern="0" cap="none" spc="0" normalizeH="0" baseline="0" noProof="0" dirty="0" err="1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Thamrin</a:t>
            </a: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 No. 2 Jakarta 10350 Indonesia</a:t>
            </a:r>
          </a:p>
          <a:p>
            <a:pPr marL="342900" marR="0" lvl="0" indent="-34290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email: </a:t>
            </a: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  <a:hlinkClick r:id="rId3"/>
              </a:rPr>
              <a:t>halamsyah@bi.go.id</a:t>
            </a: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 </a:t>
            </a:r>
          </a:p>
          <a:p>
            <a:pPr marL="342900" marR="0" lvl="0" indent="-342900" algn="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/>
                <a:uLnTx/>
                <a:uFillTx/>
                <a:latin typeface="Gill Sans MT" pitchFamily="34" charset="0"/>
                <a:ea typeface="+mn-ea"/>
                <a:cs typeface="+mn-cs"/>
              </a:rPr>
              <a:t> </a:t>
            </a:r>
          </a:p>
        </p:txBody>
      </p:sp>
      <p:sp>
        <p:nvSpPr>
          <p:cNvPr id="7" name="Line 4"/>
          <p:cNvSpPr>
            <a:spLocks noChangeShapeType="1"/>
          </p:cNvSpPr>
          <p:nvPr/>
        </p:nvSpPr>
        <p:spPr bwMode="auto">
          <a:xfrm>
            <a:off x="748145" y="2937165"/>
            <a:ext cx="78486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endParaRPr lang="id-ID"/>
          </a:p>
        </p:txBody>
      </p:sp>
    </p:spTree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Gill Sans MT"/>
        <a:ea typeface=""/>
        <a:cs typeface=""/>
      </a:majorFont>
      <a:minorFont>
        <a:latin typeface="Dotum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ill Sans MT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9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Gill Sans MT" pitchFamily="34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105147</TotalTime>
  <Words>446</Words>
  <Application>Microsoft Office PowerPoint</Application>
  <PresentationFormat>On-screen Show (4:3)</PresentationFormat>
  <Paragraphs>47</Paragraphs>
  <Slides>5</Slides>
  <Notes>5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Default Design</vt:lpstr>
      <vt:lpstr>Slide 1</vt:lpstr>
      <vt:lpstr>Slide 2</vt:lpstr>
      <vt:lpstr>Slide 3</vt:lpstr>
      <vt:lpstr>Slide 4</vt:lpstr>
      <vt:lpstr>Slide 5</vt:lpstr>
    </vt:vector>
  </TitlesOfParts>
  <Company>Bank Indonesia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International Seminar on Financial Stability</dc:title>
  <dc:creator>Nugroho J. Prastowo</dc:creator>
  <cp:lastModifiedBy>Doni Dachi</cp:lastModifiedBy>
  <cp:revision>10250</cp:revision>
  <cp:lastPrinted>2012-12-07T20:26:58Z</cp:lastPrinted>
  <dcterms:created xsi:type="dcterms:W3CDTF">2012-12-07T04:14:13Z</dcterms:created>
  <dcterms:modified xsi:type="dcterms:W3CDTF">2012-12-07T06:12:43Z</dcterms:modified>
</cp:coreProperties>
</file>