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notesSlides/notesSlide5.xml" ContentType="application/vnd.openxmlformats-officedocument.presentationml.notesSlide+xml"/>
  <Default Extension="jpeg" ContentType="image/jpeg"/>
  <Default Extension="xml" ContentType="application/xml"/>
  <Default Extension="rels" ContentType="application/vnd.openxmlformats-package.relationships+xml"/>
  <Override PartName="/ppt/slideLayouts/slideLayout16.xml" ContentType="application/vnd.openxmlformats-officedocument.presentationml.slideLayout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bookmarkIdSeed="2">
  <p:sldMasterIdLst>
    <p:sldMasterId r:id="rId1"/>
  </p:sldMasterIdLst>
  <p:notesMasterIdLst>
    <p:notesMasterId r:id="rId7"/>
  </p:notesMasterIdLst>
  <p:handoutMasterIdLst>
    <p:handoutMasterId r:id="rId8"/>
  </p:handoutMasterIdLst>
  <p:sldIdLst>
    <p:sldId id="1470" r:id="rId2"/>
    <p:sldId id="3461" r:id="rId3"/>
    <p:sldId id="3458" r:id="rId4"/>
    <p:sldId id="3462" r:id="rId5"/>
    <p:sldId id="3410" r:id="rId6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Bradley Hand ITC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Bradley Hand ITC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Bradley Hand ITC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Bradley Hand ITC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Bradley Hand ITC" pitchFamily="66" charset="0"/>
        <a:ea typeface="+mn-ea"/>
        <a:cs typeface="Arial" charset="0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Bradley Hand ITC" pitchFamily="66" charset="0"/>
        <a:ea typeface="+mn-ea"/>
        <a:cs typeface="Arial" charset="0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Bradley Hand ITC" pitchFamily="66" charset="0"/>
        <a:ea typeface="+mn-ea"/>
        <a:cs typeface="Arial" charset="0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Bradley Hand ITC" pitchFamily="66" charset="0"/>
        <a:ea typeface="+mn-ea"/>
        <a:cs typeface="Arial" charset="0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Bradley Hand ITC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0000CC"/>
    <a:srgbClr val="0000FF"/>
    <a:srgbClr val="006600"/>
    <a:srgbClr val="FFCC66"/>
    <a:srgbClr val="FCFEA0"/>
    <a:srgbClr val="FF6600"/>
    <a:srgbClr val="FF9933"/>
    <a:srgbClr val="FFFF00"/>
    <a:srgbClr val="0066FF"/>
    <a:srgbClr val="9999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852" autoAdjust="0"/>
    <p:restoredTop sz="98667" autoAdjust="0"/>
  </p:normalViewPr>
  <p:slideViewPr>
    <p:cSldViewPr>
      <p:cViewPr>
        <p:scale>
          <a:sx n="100" d="100"/>
          <a:sy n="100" d="100"/>
        </p:scale>
        <p:origin x="-88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792" y="1944"/>
      </p:cViewPr>
      <p:guideLst>
        <p:guide orient="horz" pos="3131"/>
        <p:guide pos="214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4"/>
            <a:ext cx="29504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19" tIns="47909" rIns="95819" bIns="47909" numCol="1" anchor="t" anchorCtr="0" compatLnSpc="1">
            <a:prstTxWarp prst="textNoShape">
              <a:avLst/>
            </a:prstTxWarp>
          </a:bodyPr>
          <a:lstStyle>
            <a:lvl1pPr algn="l" defTabSz="96144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139" y="4"/>
            <a:ext cx="2950474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19" tIns="47909" rIns="95819" bIns="47909" numCol="1" anchor="t" anchorCtr="0" compatLnSpc="1">
            <a:prstTxWarp prst="textNoShape">
              <a:avLst/>
            </a:prstTxWarp>
          </a:bodyPr>
          <a:lstStyle>
            <a:lvl1pPr algn="r" defTabSz="96144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39280"/>
            <a:ext cx="29504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19" tIns="47909" rIns="95819" bIns="47909" numCol="1" anchor="b" anchorCtr="0" compatLnSpc="1">
            <a:prstTxWarp prst="textNoShape">
              <a:avLst/>
            </a:prstTxWarp>
          </a:bodyPr>
          <a:lstStyle>
            <a:lvl1pPr algn="l" defTabSz="96144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139" y="9439280"/>
            <a:ext cx="2950474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19" tIns="47909" rIns="95819" bIns="47909" numCol="1" anchor="b" anchorCtr="0" compatLnSpc="1">
            <a:prstTxWarp prst="textNoShape">
              <a:avLst/>
            </a:prstTxWarp>
          </a:bodyPr>
          <a:lstStyle>
            <a:lvl1pPr algn="r" defTabSz="96144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A42578A-1F6D-4F4D-B015-1D3B32C14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7477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4"/>
            <a:ext cx="29504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19" tIns="47909" rIns="95819" bIns="47909" numCol="1" anchor="t" anchorCtr="0" compatLnSpc="1">
            <a:prstTxWarp prst="textNoShape">
              <a:avLst/>
            </a:prstTxWarp>
          </a:bodyPr>
          <a:lstStyle>
            <a:lvl1pPr algn="l" defTabSz="96144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139" y="4"/>
            <a:ext cx="2948888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19" tIns="47909" rIns="95819" bIns="47909" numCol="1" anchor="t" anchorCtr="0" compatLnSpc="1">
            <a:prstTxWarp prst="textNoShape">
              <a:avLst/>
            </a:prstTxWarp>
          </a:bodyPr>
          <a:lstStyle>
            <a:lvl1pPr algn="r" defTabSz="96144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47713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055" y="4719643"/>
            <a:ext cx="5437508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19" tIns="47909" rIns="95819" bIns="479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39280"/>
            <a:ext cx="29504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19" tIns="47909" rIns="95819" bIns="47909" numCol="1" anchor="b" anchorCtr="0" compatLnSpc="1">
            <a:prstTxWarp prst="textNoShape">
              <a:avLst/>
            </a:prstTxWarp>
          </a:bodyPr>
          <a:lstStyle>
            <a:lvl1pPr algn="l" defTabSz="96144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139" y="9439280"/>
            <a:ext cx="29488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819" tIns="47909" rIns="95819" bIns="47909" numCol="1" anchor="b" anchorCtr="0" compatLnSpc="1">
            <a:prstTxWarp prst="textNoShape">
              <a:avLst/>
            </a:prstTxWarp>
          </a:bodyPr>
          <a:lstStyle>
            <a:lvl1pPr algn="r" defTabSz="961443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163BC3F-FFDE-412E-B511-422A05B5B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78644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7713"/>
            <a:ext cx="4965700" cy="3725862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254" y="4719643"/>
            <a:ext cx="4993110" cy="4471987"/>
          </a:xfrm>
          <a:noFill/>
          <a:ln/>
        </p:spPr>
        <p:txBody>
          <a:bodyPr lIns="95913" tIns="47964" rIns="95913" bIns="47964"/>
          <a:lstStyle/>
          <a:p>
            <a:pPr eaLnBrk="1" hangingPunct="1"/>
            <a:endParaRPr lang="id-ID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63BC3F-FFDE-412E-B511-422A05B5BF0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63BC3F-FFDE-412E-B511-422A05B5BF0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63BC3F-FFDE-412E-B511-422A05B5BF0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63BC3F-FFDE-412E-B511-422A05B5BF0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1371600"/>
            <a:ext cx="533400" cy="5486400"/>
          </a:xfrm>
          <a:prstGeom prst="rect">
            <a:avLst/>
          </a:prstGeom>
          <a:solidFill>
            <a:srgbClr val="00438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 MT" pitchFamily="34" charset="0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-17463"/>
            <a:ext cx="533400" cy="1389063"/>
          </a:xfrm>
          <a:prstGeom prst="rect">
            <a:avLst/>
          </a:prstGeom>
          <a:solidFill>
            <a:srgbClr val="9E2F3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 MT" pitchFamily="34" charset="0"/>
              <a:cs typeface="+mn-cs"/>
            </a:endParaRPr>
          </a:p>
        </p:txBody>
      </p:sp>
      <p:pic>
        <p:nvPicPr>
          <p:cNvPr id="6" name="Picture 10" descr="logo-horison-pant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5181600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16"/>
          <p:cNvSpPr>
            <a:spLocks noChangeShapeType="1"/>
          </p:cNvSpPr>
          <p:nvPr/>
        </p:nvSpPr>
        <p:spPr bwMode="auto">
          <a:xfrm flipH="1">
            <a:off x="8593138" y="1371600"/>
            <a:ext cx="7937" cy="5486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Gill Sans MT" pitchFamily="34" charset="0"/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592607D-2406-4F42-9AC5-E63128BA6D09}" type="datetime1">
              <a:rPr lang="en-US"/>
              <a:pPr>
                <a:defRPr/>
              </a:pPr>
              <a:t>12/7/12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08909-7945-47BB-8DF4-12748EC56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190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19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E310B-69C6-4C8B-9EBD-F778C6695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199438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533400"/>
            <a:ext cx="43053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533400"/>
            <a:ext cx="43053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4AB7C-0794-4035-A14D-5351EC9EA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199438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533400"/>
            <a:ext cx="8763000" cy="5943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16E2A-3440-4671-AFBD-6D6F6FA73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" y="0"/>
            <a:ext cx="8763000" cy="647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4F11-0A5B-4FF7-A42D-46A87A070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199438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533400"/>
            <a:ext cx="43053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533400"/>
            <a:ext cx="43053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581400"/>
            <a:ext cx="43053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2F1F3-8D7E-4CD4-B75E-16D8D27CB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199438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33400"/>
            <a:ext cx="43053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533400"/>
            <a:ext cx="43053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581400"/>
            <a:ext cx="43053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5A57-0BB6-4F1E-878F-2ACEC6071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199438" cy="381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52400" y="533400"/>
            <a:ext cx="8763000" cy="59436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517E8-6BE7-4D79-ACED-398F1E20AE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D015F-7822-441B-A9FB-C5C581300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B4DB0-F2EB-4DC7-A1B7-A5FAF00D5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0392-32E5-4B2C-B98B-38B1D9689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533400"/>
            <a:ext cx="43053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533400"/>
            <a:ext cx="43053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4CF30-396B-4E27-AD1E-9A4DAA2D0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1C498-6516-4016-AE70-A7A2CFE8F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8ADD0-0DB4-4271-97C5-98C7F1744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EF6B-3BFC-4455-9F4C-654C0D1E7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90007-844B-4C30-AB54-1EBB0B0C17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58EA4-2831-4589-A456-CBC47ABAD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8610600" y="0"/>
            <a:ext cx="533400" cy="457200"/>
          </a:xfrm>
          <a:prstGeom prst="rect">
            <a:avLst/>
          </a:prstGeom>
          <a:solidFill>
            <a:srgbClr val="9E2F3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 MT" pitchFamily="34" charset="0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8610600" cy="457200"/>
          </a:xfrm>
          <a:prstGeom prst="rect">
            <a:avLst/>
          </a:prstGeom>
          <a:solidFill>
            <a:srgbClr val="00438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Gill Sans MT" pitchFamily="34" charset="0"/>
              <a:cs typeface="+mn-cs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199438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533400"/>
            <a:ext cx="8763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0763" y="76200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  <a:latin typeface="Gill Sans MT" pitchFamily="34" charset="0"/>
                <a:cs typeface="+mn-cs"/>
              </a:defRPr>
            </a:lvl1pPr>
          </a:lstStyle>
          <a:p>
            <a:pPr>
              <a:defRPr/>
            </a:pPr>
            <a:fld id="{F9EA24BA-B5A4-4B4B-BAC1-702E8C245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1" descr="logo-horison-pantone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9375" y="6453188"/>
            <a:ext cx="1881188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5487988" y="6473825"/>
            <a:ext cx="3094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endParaRPr lang="en-GB" sz="1400" b="1" i="1">
              <a:solidFill>
                <a:srgbClr val="9E2F37"/>
              </a:solidFill>
              <a:latin typeface="Dotu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  <p:sldLayoutId r:id="rId17"/>
    <p:sldLayoutId r:id="rId18"/>
  </p:sldLayoutIdLst>
  <p:transition>
    <p:pull dir="ld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halamsyah@bi.go.id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698679" y="57912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I</a:t>
            </a:r>
            <a:r>
              <a:rPr lang="id-ID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nternational Seminar on Financial Stability</a:t>
            </a:r>
          </a:p>
          <a:p>
            <a:pPr algn="ctr">
              <a:defRPr/>
            </a:pPr>
            <a:r>
              <a:rPr lang="id-ID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Bali,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 </a:t>
            </a:r>
            <a:r>
              <a:rPr lang="id-ID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6-7 December 20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12</a:t>
            </a: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774700" y="5727700"/>
            <a:ext cx="8153400" cy="1588"/>
          </a:xfrm>
          <a:prstGeom prst="line">
            <a:avLst/>
          </a:prstGeom>
          <a:ln w="63500" cmpd="thinThick">
            <a:solidFill>
              <a:srgbClr val="C00000">
                <a:alpha val="83000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auto">
          <a:xfrm>
            <a:off x="533400" y="-9525"/>
            <a:ext cx="8610599" cy="1371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ill Sans MT" pitchFamily="34" charset="0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533400" y="2971800"/>
            <a:ext cx="8458200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id-ID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Iskoola Pota" pitchFamily="18" charset="0"/>
                <a:cs typeface="Iskoola Pota" pitchFamily="18" charset="0"/>
              </a:rPr>
              <a:t>Promoting </a:t>
            </a:r>
            <a:r>
              <a:rPr lang="en-US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Iskoola Pota" pitchFamily="18" charset="0"/>
                <a:cs typeface="Iskoola Pota" pitchFamily="18" charset="0"/>
              </a:rPr>
              <a:t>Financial </a:t>
            </a:r>
            <a:r>
              <a:rPr lang="id-ID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Iskoola Pota" pitchFamily="18" charset="0"/>
                <a:cs typeface="Iskoola Pota" pitchFamily="18" charset="0"/>
              </a:rPr>
              <a:t>System </a:t>
            </a:r>
            <a:r>
              <a:rPr lang="en-US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Iskoola Pota" pitchFamily="18" charset="0"/>
                <a:cs typeface="Iskoola Pota" pitchFamily="18" charset="0"/>
              </a:rPr>
              <a:t>Stability</a:t>
            </a:r>
            <a:r>
              <a:rPr lang="id-ID" sz="32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ea typeface="Iskoola Pota" pitchFamily="18" charset="0"/>
                <a:cs typeface="Iskoola Pota" pitchFamily="18" charset="0"/>
              </a:rPr>
              <a:t>:</a:t>
            </a:r>
            <a:endParaRPr lang="en-US" sz="32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ea typeface="Iskoola Pota" pitchFamily="18" charset="0"/>
              <a:cs typeface="Iskoola Pota" pitchFamily="18" charset="0"/>
            </a:endParaRPr>
          </a:p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id-ID" sz="36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Iskoola Pota" pitchFamily="18" charset="0"/>
                <a:cs typeface="Arial" pitchFamily="34" charset="0"/>
              </a:rPr>
              <a:t>Indonesia Solution</a:t>
            </a:r>
            <a:r>
              <a:rPr lang="en-US" sz="36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Iskoola Pota" pitchFamily="18" charset="0"/>
                <a:cs typeface="Arial" pitchFamily="34" charset="0"/>
              </a:rPr>
              <a:t>?</a:t>
            </a:r>
            <a:endParaRPr lang="en-US" sz="3600" i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Iskoola Pota" pitchFamily="18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22300" y="593755"/>
            <a:ext cx="8382000" cy="49244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id-ID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Wrap </a:t>
            </a:r>
            <a:r>
              <a:rPr lang="id-ID" sz="2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up Discussion: The Way Forward</a:t>
            </a:r>
            <a:endParaRPr lang="id-ID" sz="2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Arial" pitchFamily="34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685800" y="464820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Aft>
                <a:spcPts val="600"/>
              </a:spcAft>
              <a:defRPr/>
            </a:pPr>
            <a:r>
              <a:rPr lang="id-ID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Dr. </a:t>
            </a:r>
            <a:r>
              <a:rPr lang="en-US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Halim</a:t>
            </a: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Alamsyah</a:t>
            </a: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endParaRPr lang="id-ID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Deputy Governor of Bank Indonesia</a:t>
            </a:r>
            <a:endParaRPr lang="id-ID" sz="20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086" y="1204686"/>
            <a:ext cx="83820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hlinkClick r:id="" action="ppaction://hlinkshowjump?jump=lastslideviewed"/>
          </p:cNvPr>
          <p:cNvSpPr>
            <a:spLocks noGrp="1"/>
          </p:cNvSpPr>
          <p:nvPr/>
        </p:nvSpPr>
        <p:spPr bwMode="auto">
          <a:xfrm>
            <a:off x="8655050" y="27296"/>
            <a:ext cx="412750" cy="3810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9E2F37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E2F37"/>
            </a:solidFill>
            <a:round/>
            <a:headEnd/>
            <a:tailEnd/>
          </a:ln>
        </p:spPr>
        <p:txBody>
          <a:bodyPr lIns="0" tIns="47883" rIns="0" bIns="47883"/>
          <a:lstStyle/>
          <a:p>
            <a:pPr algn="ctr" defTabSz="957263">
              <a:lnSpc>
                <a:spcPct val="80000"/>
              </a:lnSpc>
            </a:pPr>
            <a:r>
              <a:rPr lang="id-ID" sz="1800" b="1" dirty="0" smtClean="0">
                <a:solidFill>
                  <a:srgbClr val="9E2F37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800" b="1" i="0" dirty="0">
              <a:solidFill>
                <a:srgbClr val="9E2F3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0" y="-87084"/>
            <a:ext cx="838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id-ID" sz="3200" b="1" i="1" dirty="0" smtClean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Indonesia </a:t>
            </a:r>
            <a:r>
              <a:rPr lang="en-US" sz="3200" b="1" i="1" dirty="0" smtClean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 </a:t>
            </a:r>
            <a:r>
              <a:rPr lang="id-ID" sz="3200" b="1" i="1" dirty="0" smtClean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Solution</a:t>
            </a:r>
            <a:endParaRPr lang="en-US" sz="3200" b="1" i="1" dirty="0">
              <a:solidFill>
                <a:schemeClr val="bg1"/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52400" y="529776"/>
            <a:ext cx="8763000" cy="6099624"/>
          </a:xfrm>
          <a:noFill/>
        </p:spPr>
        <p:txBody>
          <a:bodyPr>
            <a:noAutofit/>
          </a:bodyPr>
          <a:lstStyle/>
          <a:p>
            <a:pPr marL="457200" lvl="2" indent="-457200" algn="just" eaLnBrk="1" hangingPunct="1">
              <a:spcBef>
                <a:spcPts val="600"/>
              </a:spcBef>
              <a:buSzPct val="85000"/>
              <a:buAutoNum type="arabicPeriod"/>
            </a:pPr>
            <a:r>
              <a:rPr lang="en-US" sz="2300" b="1" dirty="0" smtClean="0">
                <a:solidFill>
                  <a:srgbClr val="003366"/>
                </a:solidFill>
                <a:latin typeface="Cambria" pitchFamily="18" charset="0"/>
              </a:rPr>
              <a:t>My perspective: </a:t>
            </a:r>
            <a:r>
              <a:rPr lang="en-US" sz="2300" i="1" dirty="0" smtClean="0">
                <a:solidFill>
                  <a:srgbClr val="003366"/>
                </a:solidFill>
                <a:latin typeface="Cambria" pitchFamily="18" charset="0"/>
              </a:rPr>
              <a:t>effective crisis management depends on</a:t>
            </a:r>
          </a:p>
          <a:p>
            <a:pPr marL="914400" lvl="3" indent="-457200" algn="just" eaLnBrk="1" hangingPunct="1">
              <a:spcBef>
                <a:spcPts val="600"/>
              </a:spcBef>
              <a:buSzPct val="85000"/>
              <a:buFont typeface="Wingdings" pitchFamily="2" charset="2"/>
              <a:buChar char="§"/>
            </a:pPr>
            <a:r>
              <a:rPr lang="en-US" sz="2300" i="1" dirty="0" smtClean="0">
                <a:solidFill>
                  <a:srgbClr val="003366"/>
                </a:solidFill>
                <a:latin typeface="Cambria" pitchFamily="18" charset="0"/>
              </a:rPr>
              <a:t>Effective coordination  - or- </a:t>
            </a:r>
          </a:p>
          <a:p>
            <a:pPr marL="914400" lvl="3" indent="-457200" algn="just" eaLnBrk="1" hangingPunct="1">
              <a:spcBef>
                <a:spcPts val="600"/>
              </a:spcBef>
              <a:buSzPct val="85000"/>
              <a:buFont typeface="Wingdings" pitchFamily="2" charset="2"/>
              <a:buChar char="§"/>
            </a:pPr>
            <a:r>
              <a:rPr lang="en-US" sz="2300" i="1" dirty="0" smtClean="0">
                <a:solidFill>
                  <a:srgbClr val="003366"/>
                </a:solidFill>
                <a:latin typeface="Cambria" pitchFamily="18" charset="0"/>
              </a:rPr>
              <a:t>Smooth collaboration - or both (the ideal world)</a:t>
            </a:r>
          </a:p>
          <a:p>
            <a:pPr marL="457200" lvl="2" indent="-457200" algn="just" eaLnBrk="1" hangingPunct="1">
              <a:spcBef>
                <a:spcPts val="2400"/>
              </a:spcBef>
              <a:buSzPct val="85000"/>
              <a:buAutoNum type="arabicPeriod"/>
            </a:pPr>
            <a:r>
              <a:rPr lang="en-US" sz="2300" b="1" dirty="0" smtClean="0">
                <a:solidFill>
                  <a:srgbClr val="003366"/>
                </a:solidFill>
                <a:latin typeface="Cambria" pitchFamily="18" charset="0"/>
              </a:rPr>
              <a:t>When to have coordination or collaboration?</a:t>
            </a:r>
          </a:p>
          <a:p>
            <a:pPr marL="914400" lvl="3" indent="-457200" algn="just" eaLnBrk="1" hangingPunct="1">
              <a:spcBef>
                <a:spcPts val="600"/>
              </a:spcBef>
              <a:buSzPct val="85000"/>
              <a:buFont typeface="Wingdings" pitchFamily="2" charset="2"/>
              <a:buChar char="§"/>
            </a:pPr>
            <a:r>
              <a:rPr lang="en-US" sz="2300" i="1" dirty="0" smtClean="0">
                <a:solidFill>
                  <a:srgbClr val="003366"/>
                </a:solidFill>
                <a:latin typeface="Cambria" pitchFamily="18" charset="0"/>
              </a:rPr>
              <a:t>Use ‘coordination’ if you have every institutional aspects well in place such as strong &amp; clear legal foundation for crises prevention &amp; resolution; common vision &amp; understanding among relevant institutions (CB, </a:t>
            </a:r>
            <a:r>
              <a:rPr lang="en-US" sz="2300" i="1" dirty="0" err="1" smtClean="0">
                <a:solidFill>
                  <a:srgbClr val="003366"/>
                </a:solidFill>
                <a:latin typeface="Cambria" pitchFamily="18" charset="0"/>
              </a:rPr>
              <a:t>MoF</a:t>
            </a:r>
            <a:r>
              <a:rPr lang="en-US" sz="2300" i="1" dirty="0" smtClean="0">
                <a:solidFill>
                  <a:srgbClr val="003366"/>
                </a:solidFill>
                <a:latin typeface="Cambria" pitchFamily="18" charset="0"/>
              </a:rPr>
              <a:t>, FSA, DIC, Resolution Agency, etc.); coordination culture, strong and effective leadership.</a:t>
            </a:r>
          </a:p>
          <a:p>
            <a:pPr marL="914400" lvl="3" indent="-457200" algn="just" eaLnBrk="1" hangingPunct="1">
              <a:spcBef>
                <a:spcPts val="1200"/>
              </a:spcBef>
              <a:buSzPct val="85000"/>
              <a:buFont typeface="Wingdings" pitchFamily="2" charset="2"/>
              <a:buChar char="§"/>
            </a:pPr>
            <a:r>
              <a:rPr lang="en-US" sz="2300" i="1" dirty="0" smtClean="0">
                <a:solidFill>
                  <a:srgbClr val="003366"/>
                </a:solidFill>
                <a:latin typeface="Cambria" pitchFamily="18" charset="0"/>
              </a:rPr>
              <a:t>Use ‘collaboration approach’ if ‘necessary conditions’ of coordination not in place.</a:t>
            </a:r>
          </a:p>
          <a:p>
            <a:pPr marL="1379538" lvl="3" indent="-922338" algn="just" eaLnBrk="1" hangingPunct="1">
              <a:spcBef>
                <a:spcPts val="600"/>
              </a:spcBef>
              <a:buSzPct val="85000"/>
              <a:buNone/>
            </a:pPr>
            <a:r>
              <a:rPr lang="en-US" sz="2300" i="1" dirty="0">
                <a:solidFill>
                  <a:srgbClr val="003366"/>
                </a:solidFill>
                <a:latin typeface="Cambria" pitchFamily="18" charset="0"/>
                <a:sym typeface="Wingdings" pitchFamily="2" charset="2"/>
              </a:rPr>
              <a:t> </a:t>
            </a:r>
            <a:r>
              <a:rPr lang="en-US" sz="2300" i="1" dirty="0" smtClean="0">
                <a:solidFill>
                  <a:srgbClr val="003366"/>
                </a:solidFill>
                <a:latin typeface="Cambria" pitchFamily="18" charset="0"/>
                <a:sym typeface="Wingdings" pitchFamily="2" charset="2"/>
              </a:rPr>
              <a:t>       but this choice will be problematic, especially legally and organizationally.</a:t>
            </a:r>
            <a:endParaRPr lang="en-US" sz="2300" i="1" dirty="0" smtClean="0">
              <a:solidFill>
                <a:srgbClr val="003366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hlinkClick r:id="" action="ppaction://hlinkshowjump?jump=lastslideviewed"/>
          </p:cNvPr>
          <p:cNvSpPr>
            <a:spLocks noGrp="1"/>
          </p:cNvSpPr>
          <p:nvPr/>
        </p:nvSpPr>
        <p:spPr bwMode="auto">
          <a:xfrm>
            <a:off x="8655050" y="27296"/>
            <a:ext cx="412750" cy="3810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9E2F37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E2F37"/>
            </a:solidFill>
            <a:round/>
            <a:headEnd/>
            <a:tailEnd/>
          </a:ln>
        </p:spPr>
        <p:txBody>
          <a:bodyPr lIns="0" tIns="47883" rIns="0" bIns="47883"/>
          <a:lstStyle/>
          <a:p>
            <a:pPr algn="ctr" defTabSz="957263">
              <a:lnSpc>
                <a:spcPct val="80000"/>
              </a:lnSpc>
            </a:pPr>
            <a:r>
              <a:rPr lang="id-ID" sz="1800" b="1" dirty="0" smtClean="0">
                <a:solidFill>
                  <a:srgbClr val="9E2F37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800" b="1" i="0" dirty="0">
              <a:solidFill>
                <a:srgbClr val="9E2F3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-43542"/>
            <a:ext cx="838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id-ID" sz="2800" b="1" i="1" dirty="0" smtClean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Indonesia</a:t>
            </a:r>
            <a:r>
              <a:rPr lang="en-US" sz="2800" b="1" i="1" dirty="0" smtClean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 Framework for Crisis Management</a:t>
            </a:r>
            <a:endParaRPr lang="en-US" sz="2800" b="1" i="1" dirty="0">
              <a:solidFill>
                <a:schemeClr val="bg1"/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81428" y="609600"/>
            <a:ext cx="8749194" cy="5715000"/>
          </a:xfrm>
          <a:noFill/>
        </p:spPr>
        <p:txBody>
          <a:bodyPr>
            <a:noAutofit/>
          </a:bodyPr>
          <a:lstStyle/>
          <a:p>
            <a:pPr marL="0" lvl="2" indent="20638" algn="just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id-ID" sz="24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Act Number 21 year 2011 concerning the Indonesia Financial Service Authority (OJK)</a:t>
            </a:r>
            <a:r>
              <a:rPr lang="en-US" sz="24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has mandated:</a:t>
            </a:r>
          </a:p>
          <a:p>
            <a:pPr marL="711200" lvl="3" indent="-449263" algn="just" eaLnBrk="1" hangingPunct="1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i="1" dirty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The establishment of FKSSK as the coordinating framework among financial stability </a:t>
            </a: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authorities with </a:t>
            </a:r>
            <a:r>
              <a:rPr lang="en-US" sz="220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MoF</a:t>
            </a: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as the chairman. </a:t>
            </a:r>
          </a:p>
          <a:p>
            <a:pPr marL="711200" lvl="3" indent="-449263" algn="just" eaLnBrk="1" hangingPunct="1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Separate authority for </a:t>
            </a:r>
            <a:r>
              <a:rPr lang="en-US" sz="220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macroprudential</a:t>
            </a: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policy (BI) and </a:t>
            </a:r>
            <a:r>
              <a:rPr lang="en-US" sz="220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microprudential</a:t>
            </a: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 policy (OJK).</a:t>
            </a:r>
          </a:p>
          <a:p>
            <a:pPr marL="711200" lvl="3" indent="-449263" algn="just" eaLnBrk="1" hangingPunct="1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Allow overlapping authority between BI and OJK for financial institution supervision.</a:t>
            </a:r>
          </a:p>
          <a:p>
            <a:pPr marL="711200" lvl="3" indent="-449263" algn="just" eaLnBrk="1" hangingPunct="1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Enhanced coordination between BI and OJK in formulating regulation or policy related to </a:t>
            </a:r>
            <a:r>
              <a:rPr lang="en-US" sz="220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macroprudential</a:t>
            </a: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, </a:t>
            </a:r>
            <a:r>
              <a:rPr lang="en-US" sz="220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microprudential</a:t>
            </a: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, and financial stability. </a:t>
            </a:r>
          </a:p>
          <a:p>
            <a:pPr marL="711200" lvl="3" indent="-449263" algn="just" eaLnBrk="1" hangingPunct="1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Integration between BI and OJK for information sharing-related issues of </a:t>
            </a:r>
            <a:r>
              <a:rPr lang="en-US" sz="220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macroprudential</a:t>
            </a: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, </a:t>
            </a:r>
            <a:r>
              <a:rPr lang="en-US" sz="2200" i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microprudential</a:t>
            </a:r>
            <a:r>
              <a:rPr lang="en-US" sz="2200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itchFamily="18" charset="0"/>
              </a:rPr>
              <a:t>, and financial stability.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hlinkClick r:id="" action="ppaction://hlinkshowjump?jump=lastslideviewed"/>
          </p:cNvPr>
          <p:cNvSpPr>
            <a:spLocks noGrp="1"/>
          </p:cNvSpPr>
          <p:nvPr/>
        </p:nvSpPr>
        <p:spPr bwMode="auto">
          <a:xfrm>
            <a:off x="8655050" y="27296"/>
            <a:ext cx="412750" cy="3810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9E2F37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E2F37"/>
            </a:solidFill>
            <a:round/>
            <a:headEnd/>
            <a:tailEnd/>
          </a:ln>
        </p:spPr>
        <p:txBody>
          <a:bodyPr lIns="0" tIns="47883" rIns="0" bIns="47883"/>
          <a:lstStyle/>
          <a:p>
            <a:pPr algn="ctr" defTabSz="957263">
              <a:lnSpc>
                <a:spcPct val="80000"/>
              </a:lnSpc>
            </a:pPr>
            <a:r>
              <a:rPr lang="id-ID" sz="1800" b="1" dirty="0" smtClean="0">
                <a:solidFill>
                  <a:srgbClr val="9E2F37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1800" b="1" i="0" dirty="0">
              <a:solidFill>
                <a:srgbClr val="9E2F3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52400" y="528169"/>
            <a:ext cx="8839200" cy="830997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2400" b="1" i="1" dirty="0" smtClean="0">
                <a:solidFill>
                  <a:schemeClr val="bg1"/>
                </a:solidFill>
                <a:latin typeface="Cambria" pitchFamily="18" charset="0"/>
                <a:cs typeface="Arial" pitchFamily="34" charset="0"/>
              </a:rPr>
              <a:t>The law</a:t>
            </a:r>
            <a:r>
              <a:rPr lang="id-ID" sz="2400" b="1" i="1" dirty="0" smtClean="0">
                <a:solidFill>
                  <a:schemeClr val="bg1"/>
                </a:solidFill>
                <a:latin typeface="Cambria" pitchFamily="18" charset="0"/>
                <a:cs typeface="Arial" pitchFamily="34" charset="0"/>
              </a:rPr>
              <a:t> introduce</a:t>
            </a:r>
            <a:r>
              <a:rPr lang="en-US" sz="2400" b="1" i="1" dirty="0" smtClean="0">
                <a:solidFill>
                  <a:schemeClr val="bg1"/>
                </a:solidFill>
                <a:latin typeface="Cambria" pitchFamily="18" charset="0"/>
                <a:cs typeface="Arial" pitchFamily="34" charset="0"/>
              </a:rPr>
              <a:t>s</a:t>
            </a:r>
            <a:r>
              <a:rPr lang="id-ID" sz="2400" b="1" i="1" dirty="0" smtClean="0">
                <a:solidFill>
                  <a:schemeClr val="bg1"/>
                </a:solidFill>
                <a:latin typeface="Cambria" pitchFamily="18" charset="0"/>
                <a:cs typeface="Arial" pitchFamily="34" charset="0"/>
              </a:rPr>
              <a:t> the ex-officio office to support the coordination </a:t>
            </a:r>
            <a:r>
              <a:rPr lang="en-US" sz="2400" b="1" i="1" dirty="0" smtClean="0">
                <a:solidFill>
                  <a:schemeClr val="bg1"/>
                </a:solidFill>
                <a:latin typeface="Cambria" pitchFamily="18" charset="0"/>
                <a:cs typeface="Arial" pitchFamily="34" charset="0"/>
              </a:rPr>
              <a:t>&amp; collaboration between</a:t>
            </a:r>
            <a:r>
              <a:rPr lang="id-ID" sz="2400" b="1" i="1" dirty="0" smtClean="0">
                <a:solidFill>
                  <a:schemeClr val="bg1"/>
                </a:solidFill>
                <a:latin typeface="Cambria" pitchFamily="18" charset="0"/>
                <a:cs typeface="Arial" pitchFamily="34" charset="0"/>
              </a:rPr>
              <a:t> authorities</a:t>
            </a:r>
            <a:endParaRPr lang="id-ID" sz="2400" b="1" i="1" dirty="0">
              <a:solidFill>
                <a:schemeClr val="bg1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-87084"/>
            <a:ext cx="838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/>
            <a:r>
              <a:rPr lang="id-ID" sz="3200" b="1" i="1" dirty="0" smtClean="0">
                <a:solidFill>
                  <a:schemeClr val="bg1"/>
                </a:solidFill>
                <a:latin typeface="Arial Rounded MT Bold" pitchFamily="34" charset="0"/>
                <a:cs typeface="Arial" pitchFamily="34" charset="0"/>
              </a:rPr>
              <a:t>Indonesia  Solution</a:t>
            </a:r>
            <a:endParaRPr lang="en-US" sz="3200" b="1" i="1" dirty="0">
              <a:solidFill>
                <a:schemeClr val="bg1"/>
              </a:solidFill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6200" y="1404259"/>
            <a:ext cx="8839200" cy="385354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363538" lvl="2" indent="-363538" algn="just" eaLnBrk="1" hangingPunct="1">
              <a:spcBef>
                <a:spcPts val="1800"/>
              </a:spcBef>
              <a:buSzPct val="85000"/>
              <a:buFont typeface="Wingdings" pitchFamily="2" charset="2"/>
              <a:buChar char="q"/>
            </a:pP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Due to similarity of tools used in </a:t>
            </a:r>
            <a:r>
              <a:rPr lang="en-US" sz="2200" i="1" dirty="0" err="1" smtClean="0">
                <a:solidFill>
                  <a:srgbClr val="003366"/>
                </a:solidFill>
                <a:latin typeface="Cambria" pitchFamily="18" charset="0"/>
              </a:rPr>
              <a:t>macroprudential</a:t>
            </a: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 policy and </a:t>
            </a:r>
            <a:r>
              <a:rPr lang="en-US" sz="2200" i="1" dirty="0" err="1" smtClean="0">
                <a:solidFill>
                  <a:srgbClr val="003366"/>
                </a:solidFill>
                <a:latin typeface="Cambria" pitchFamily="18" charset="0"/>
              </a:rPr>
              <a:t>microprudential</a:t>
            </a: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 policy, there is a need to set up </a:t>
            </a:r>
            <a:r>
              <a:rPr lang="en-US" sz="2200" b="1" i="1" dirty="0" smtClean="0">
                <a:solidFill>
                  <a:srgbClr val="003366"/>
                </a:solidFill>
                <a:latin typeface="Cambria" pitchFamily="18" charset="0"/>
              </a:rPr>
              <a:t>a formal collaboration unit </a:t>
            </a: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in the structure of BI and OJK.  </a:t>
            </a:r>
            <a:endParaRPr lang="id-ID" sz="2200" i="1" dirty="0" smtClean="0">
              <a:solidFill>
                <a:srgbClr val="003366"/>
              </a:solidFill>
              <a:latin typeface="Cambria" pitchFamily="18" charset="0"/>
            </a:endParaRPr>
          </a:p>
          <a:p>
            <a:pPr marL="363538" lvl="2" indent="-363538" algn="just" eaLnBrk="1" hangingPunct="1">
              <a:spcBef>
                <a:spcPts val="1200"/>
              </a:spcBef>
              <a:buSzPct val="85000"/>
              <a:buFont typeface="Wingdings" pitchFamily="2" charset="2"/>
              <a:buChar char="q"/>
            </a:pPr>
            <a:r>
              <a:rPr lang="id-ID" sz="2200" i="1" dirty="0" smtClean="0">
                <a:solidFill>
                  <a:srgbClr val="003366"/>
                </a:solidFill>
                <a:latin typeface="Cambria" pitchFamily="18" charset="0"/>
              </a:rPr>
              <a:t>Ex-officio office can be optimize</a:t>
            </a: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d</a:t>
            </a:r>
            <a:r>
              <a:rPr lang="id-ID" sz="2200" i="1" dirty="0" smtClean="0">
                <a:solidFill>
                  <a:srgbClr val="003366"/>
                </a:solidFill>
                <a:latin typeface="Cambria" pitchFamily="18" charset="0"/>
              </a:rPr>
              <a:t> to smooth the coordination </a:t>
            </a: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&amp; collaboration </a:t>
            </a:r>
            <a:r>
              <a:rPr lang="id-ID" sz="2200" i="1" dirty="0" smtClean="0">
                <a:solidFill>
                  <a:srgbClr val="003366"/>
                </a:solidFill>
                <a:latin typeface="Cambria" pitchFamily="18" charset="0"/>
              </a:rPr>
              <a:t>between authorithies such as sharing of data and information</a:t>
            </a: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,</a:t>
            </a:r>
            <a:r>
              <a:rPr lang="id-ID" sz="2200" i="1" dirty="0" smtClean="0">
                <a:solidFill>
                  <a:srgbClr val="003366"/>
                </a:solidFill>
                <a:latin typeface="Cambria" pitchFamily="18" charset="0"/>
              </a:rPr>
              <a:t> and also in formulation and implementation of policies</a:t>
            </a: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, during normal and crises periods.</a:t>
            </a:r>
            <a:r>
              <a:rPr lang="id-ID" sz="2200" i="1" dirty="0" smtClean="0">
                <a:solidFill>
                  <a:srgbClr val="003366"/>
                </a:solidFill>
                <a:latin typeface="Cambria" pitchFamily="18" charset="0"/>
              </a:rPr>
              <a:t> </a:t>
            </a:r>
          </a:p>
          <a:p>
            <a:pPr marL="363538" lvl="2" indent="-363538" algn="just" eaLnBrk="1" hangingPunct="1">
              <a:spcBef>
                <a:spcPts val="1200"/>
              </a:spcBef>
              <a:buSzPct val="85000"/>
              <a:buFont typeface="Wingdings" pitchFamily="2" charset="2"/>
              <a:buChar char="q"/>
            </a:pP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The establishment of this unit </a:t>
            </a:r>
            <a:r>
              <a:rPr lang="id-ID" sz="2200" i="1" dirty="0" smtClean="0">
                <a:solidFill>
                  <a:srgbClr val="003366"/>
                </a:solidFill>
                <a:latin typeface="Cambria" pitchFamily="18" charset="0"/>
              </a:rPr>
              <a:t>(ex-officio office) </a:t>
            </a:r>
            <a:r>
              <a:rPr lang="en-US" sz="2200" i="1" dirty="0" smtClean="0">
                <a:solidFill>
                  <a:srgbClr val="003366"/>
                </a:solidFill>
                <a:latin typeface="Cambria" pitchFamily="18" charset="0"/>
              </a:rPr>
              <a:t>should be supported by appropriate structure, resources, and SOPs to facilitate effective coordination &amp; collaboration at the working level.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5294809"/>
            <a:ext cx="8763000" cy="1107996"/>
          </a:xfrm>
          <a:prstGeom prst="rect">
            <a:avLst/>
          </a:prstGeom>
          <a:solidFill>
            <a:schemeClr val="accent1">
              <a:lumMod val="5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id-ID" altLang="en-US" sz="2200" b="1" dirty="0" smtClean="0">
                <a:solidFill>
                  <a:schemeClr val="bg1"/>
                </a:solidFill>
                <a:latin typeface="Cambria" pitchFamily="18" charset="0"/>
              </a:rPr>
              <a:t>No one size fits for all coordination model, but in any model</a:t>
            </a:r>
            <a:r>
              <a:rPr lang="en-US" altLang="en-US" sz="2200" b="1" dirty="0" smtClean="0">
                <a:solidFill>
                  <a:schemeClr val="bg1"/>
                </a:solidFill>
                <a:latin typeface="Cambria" pitchFamily="18" charset="0"/>
              </a:rPr>
              <a:t>, investment in human relations &amp; communication is the real sufficient condition.</a:t>
            </a:r>
            <a:endParaRPr lang="en-US" altLang="en-US" sz="2200" b="1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45102" y="2062241"/>
            <a:ext cx="5199629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6600" b="1" i="1" cap="all" dirty="0" smtClean="0">
                <a:ln w="0">
                  <a:solidFill>
                    <a:schemeClr val="accent5">
                      <a:lumMod val="50000"/>
                    </a:schemeClr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rPr>
              <a:t>Thank You</a:t>
            </a:r>
            <a:endParaRPr lang="en-US" sz="6600" b="1" i="1" cap="all" dirty="0">
              <a:ln w="0">
                <a:solidFill>
                  <a:schemeClr val="accent5">
                    <a:lumMod val="50000"/>
                  </a:schemeClr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18903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+mn-cs"/>
            </a:endParaRP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ill Sans MT" pitchFamily="34" charset="0"/>
              <a:ea typeface="+mn-ea"/>
              <a:cs typeface="+mn-cs"/>
            </a:endParaRP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i="0" kern="0" dirty="0" smtClean="0">
              <a:solidFill>
                <a:srgbClr val="C00000"/>
              </a:solidFill>
              <a:latin typeface="Gill Sans MT" pitchFamily="34" charset="0"/>
            </a:endParaRP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ill Sans MT" pitchFamily="34" charset="0"/>
              <a:ea typeface="+mn-ea"/>
              <a:cs typeface="+mn-cs"/>
            </a:endParaRP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ill Sans MT" pitchFamily="34" charset="0"/>
              <a:ea typeface="+mn-ea"/>
              <a:cs typeface="+mn-cs"/>
            </a:endParaRP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Dr. Halim Alamsyah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Deputy Governor of Bank Indonesia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Radius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Prawiro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 Tower, 24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th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 Floor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Jl. M.H.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Thamrin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 No. 2 Jakarta 10350 Indonesia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email: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  <a:hlinkClick r:id="rId3"/>
              </a:rPr>
              <a:t>halamsyah@bi.go.id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 </a:t>
            </a:r>
          </a:p>
          <a:p>
            <a:pPr marL="342900" marR="0" lvl="0" indent="-342900" algn="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48145" y="2937165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ill Sans MT"/>
        <a:ea typeface=""/>
        <a:cs typeface=""/>
      </a:majorFont>
      <a:minorFont>
        <a:latin typeface="Dot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105147</TotalTime>
  <Words>446</Words>
  <Application>Microsoft Office PowerPoint</Application>
  <PresentationFormat>On-screen Show (4:3)</PresentationFormat>
  <Paragraphs>47</Paragraphs>
  <Slides>5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Slide 1</vt:lpstr>
      <vt:lpstr>Slide 2</vt:lpstr>
      <vt:lpstr>Slide 3</vt:lpstr>
      <vt:lpstr>Slide 4</vt:lpstr>
      <vt:lpstr>Slide 5</vt:lpstr>
    </vt:vector>
  </TitlesOfParts>
  <Company>Bank Indonesia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Seminar on Financial Stability</dc:title>
  <dc:creator>Nugroho J. Prastowo</dc:creator>
  <cp:lastModifiedBy>Doni Dachi</cp:lastModifiedBy>
  <cp:revision>10250</cp:revision>
  <cp:lastPrinted>2012-12-07T20:26:58Z</cp:lastPrinted>
  <dcterms:created xsi:type="dcterms:W3CDTF">2012-12-07T04:14:13Z</dcterms:created>
  <dcterms:modified xsi:type="dcterms:W3CDTF">2012-12-07T06:12:43Z</dcterms:modified>
</cp:coreProperties>
</file>